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258" r:id="rId3"/>
    <p:sldId id="325" r:id="rId4"/>
    <p:sldId id="328" r:id="rId5"/>
    <p:sldId id="263" r:id="rId6"/>
    <p:sldId id="264" r:id="rId7"/>
    <p:sldId id="265" r:id="rId8"/>
    <p:sldId id="266" r:id="rId9"/>
    <p:sldId id="267" r:id="rId10"/>
    <p:sldId id="268" r:id="rId11"/>
    <p:sldId id="269" r:id="rId12"/>
    <p:sldId id="270" r:id="rId13"/>
    <p:sldId id="271" r:id="rId14"/>
    <p:sldId id="272" r:id="rId15"/>
    <p:sldId id="273" r:id="rId16"/>
    <p:sldId id="275" r:id="rId17"/>
    <p:sldId id="329" r:id="rId18"/>
    <p:sldId id="261" r:id="rId19"/>
    <p:sldId id="305" r:id="rId20"/>
    <p:sldId id="278" r:id="rId21"/>
    <p:sldId id="279" r:id="rId22"/>
    <p:sldId id="280" r:id="rId23"/>
    <p:sldId id="276" r:id="rId24"/>
    <p:sldId id="327" r:id="rId25"/>
    <p:sldId id="281" r:id="rId26"/>
    <p:sldId id="282" r:id="rId27"/>
    <p:sldId id="306" r:id="rId28"/>
    <p:sldId id="284" r:id="rId29"/>
    <p:sldId id="326" r:id="rId30"/>
    <p:sldId id="286" r:id="rId31"/>
    <p:sldId id="283" r:id="rId32"/>
    <p:sldId id="285" r:id="rId33"/>
    <p:sldId id="287" r:id="rId34"/>
    <p:sldId id="288" r:id="rId35"/>
    <p:sldId id="289"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7" r:id="rId51"/>
    <p:sldId id="309" r:id="rId52"/>
    <p:sldId id="308"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87816" autoAdjust="0"/>
  </p:normalViewPr>
  <p:slideViewPr>
    <p:cSldViewPr snapToGrid="0" snapToObjects="1">
      <p:cViewPr varScale="1">
        <p:scale>
          <a:sx n="75" d="100"/>
          <a:sy n="75" d="100"/>
        </p:scale>
        <p:origin x="-1280" y="-120"/>
      </p:cViewPr>
      <p:guideLst>
        <p:guide orient="horz" pos="2160"/>
        <p:guide pos="2880"/>
      </p:guideLst>
    </p:cSldViewPr>
  </p:slideViewPr>
  <p:outlineViewPr>
    <p:cViewPr>
      <p:scale>
        <a:sx n="33" d="100"/>
        <a:sy n="33" d="100"/>
      </p:scale>
      <p:origin x="0" y="12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939296-5BB0-9046-9E93-72FB6C396A8A}" type="datetimeFigureOut">
              <a:rPr lang="en-US" smtClean="0"/>
              <a:t>3/17/14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7A1B1-453A-244E-A829-3D8588A7A0C9}" type="slidenum">
              <a:rPr lang="en-US" smtClean="0"/>
              <a:t>‹#›</a:t>
            </a:fld>
            <a:endParaRPr lang="en-US"/>
          </a:p>
        </p:txBody>
      </p:sp>
    </p:spTree>
    <p:extLst>
      <p:ext uri="{BB962C8B-B14F-4D97-AF65-F5344CB8AC3E}">
        <p14:creationId xmlns:p14="http://schemas.microsoft.com/office/powerpoint/2010/main" val="18992899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Hello,</a:t>
            </a:r>
            <a:r>
              <a:rPr lang="en-US" baseline="0" dirty="0" smtClean="0"/>
              <a:t> my name is Arron Sturgis and this is Jessica </a:t>
            </a:r>
            <a:r>
              <a:rPr lang="en-US" baseline="0" dirty="0" err="1" smtClean="0"/>
              <a:t>MilNeil</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We’re from Preservation Timber Framing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We’re here today to talk about comprehensive assessments and documentation.  We’ll talk a little bit about the Middleton Old Town Hall, and then we’ll talk about the </a:t>
            </a:r>
            <a:r>
              <a:rPr lang="en-US" baseline="0" dirty="0" err="1" smtClean="0"/>
              <a:t>Demeritt</a:t>
            </a:r>
            <a:r>
              <a:rPr lang="en-US" baseline="0" dirty="0" smtClean="0"/>
              <a:t> House.  Which was an extreme case of the complete museum-quality disassembly of a building.</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1</a:t>
            </a:fld>
            <a:endParaRPr lang="en-US"/>
          </a:p>
        </p:txBody>
      </p:sp>
    </p:spTree>
    <p:extLst>
      <p:ext uri="{BB962C8B-B14F-4D97-AF65-F5344CB8AC3E}">
        <p14:creationId xmlns:p14="http://schemas.microsoft.com/office/powerpoint/2010/main" val="1239713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interesting thing about</a:t>
            </a:r>
            <a:r>
              <a:rPr lang="en-US" baseline="0" dirty="0" smtClean="0"/>
              <a:t> the Middleton frame is that the meetinghouse was moved to its present location and raised up on a one-story timber frame that was built on this location.</a:t>
            </a:r>
          </a:p>
          <a:p>
            <a:r>
              <a:rPr lang="en-US" baseline="0" dirty="0" smtClean="0"/>
              <a:t>This platform style of framing is common today, but is very unusual to find in a timber frame.</a:t>
            </a:r>
          </a:p>
          <a:p>
            <a:r>
              <a:rPr lang="en-US" baseline="0" dirty="0" smtClean="0"/>
              <a:t>Rumor has it that the first floor frame was also re-used.  The frame was hidden and we were unable to prove or disprove that information</a:t>
            </a:r>
          </a:p>
          <a:p>
            <a:endParaRPr lang="en-US" baseline="0" dirty="0" smtClean="0"/>
          </a:p>
        </p:txBody>
      </p:sp>
      <p:sp>
        <p:nvSpPr>
          <p:cNvPr id="4" name="Slide Number Placeholder 3"/>
          <p:cNvSpPr>
            <a:spLocks noGrp="1"/>
          </p:cNvSpPr>
          <p:nvPr>
            <p:ph type="sldNum" sz="quarter" idx="10"/>
          </p:nvPr>
        </p:nvSpPr>
        <p:spPr/>
        <p:txBody>
          <a:bodyPr/>
          <a:lstStyle/>
          <a:p>
            <a:fld id="{F487A1B1-453A-244E-A829-3D8588A7A0C9}" type="slidenum">
              <a:rPr lang="en-US" smtClean="0"/>
              <a:t>10</a:t>
            </a:fld>
            <a:endParaRPr lang="en-US"/>
          </a:p>
        </p:txBody>
      </p:sp>
    </p:spTree>
    <p:extLst>
      <p:ext uri="{BB962C8B-B14F-4D97-AF65-F5344CB8AC3E}">
        <p14:creationId xmlns:p14="http://schemas.microsoft.com/office/powerpoint/2010/main" val="103109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7A1B1-453A-244E-A829-3D8588A7A0C9}" type="slidenum">
              <a:rPr lang="en-US" smtClean="0"/>
              <a:t>11</a:t>
            </a:fld>
            <a:endParaRPr lang="en-US"/>
          </a:p>
        </p:txBody>
      </p:sp>
    </p:spTree>
    <p:extLst>
      <p:ext uri="{BB962C8B-B14F-4D97-AF65-F5344CB8AC3E}">
        <p14:creationId xmlns:p14="http://schemas.microsoft.com/office/powerpoint/2010/main" val="3015056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attic</a:t>
            </a:r>
            <a:r>
              <a:rPr lang="en-US" baseline="0" dirty="0" smtClean="0"/>
              <a:t> of the schoolhouse</a:t>
            </a:r>
            <a:endParaRPr lang="en-US" dirty="0" smtClean="0"/>
          </a:p>
          <a:p>
            <a:r>
              <a:rPr lang="en-US" dirty="0" smtClean="0"/>
              <a:t>The frame of the schoolhouse was completely covered by a 1980s kitchen.  </a:t>
            </a:r>
          </a:p>
          <a:p>
            <a:r>
              <a:rPr lang="en-US" dirty="0" smtClean="0"/>
              <a:t>We accessed the roof framing by crawling in an attic vent (that is not even 2’</a:t>
            </a:r>
            <a:r>
              <a:rPr lang="en-US" baseline="0" dirty="0" smtClean="0"/>
              <a:t> high, it was a real squeeze)</a:t>
            </a:r>
          </a:p>
          <a:p>
            <a:r>
              <a:rPr lang="en-US" dirty="0" smtClean="0"/>
              <a:t>and found that the building had Common rafters made from saplings, which is relatively unusual for this area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12</a:t>
            </a:fld>
            <a:endParaRPr lang="en-US"/>
          </a:p>
        </p:txBody>
      </p:sp>
    </p:spTree>
    <p:extLst>
      <p:ext uri="{BB962C8B-B14F-4D97-AF65-F5344CB8AC3E}">
        <p14:creationId xmlns:p14="http://schemas.microsoft.com/office/powerpoint/2010/main" val="364454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found something much more important</a:t>
            </a:r>
            <a:r>
              <a:rPr lang="en-US" baseline="0" dirty="0" smtClean="0"/>
              <a:t> than the age of the frame.  </a:t>
            </a:r>
            <a:r>
              <a:rPr lang="en-US" dirty="0" smtClean="0"/>
              <a:t>Extensive rot, that had been completely hidden, where the end of one tie beam had rotted through thoroughly.</a:t>
            </a:r>
          </a:p>
          <a:p>
            <a:r>
              <a:rPr lang="en-US" dirty="0" smtClean="0"/>
              <a:t>The great thing about timber frame is that the timbers can endure a lot of rot before the rest of the building suffers any damage.  The terrible thing is that this can lead to nasty surprises.</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13</a:t>
            </a:fld>
            <a:endParaRPr lang="en-US"/>
          </a:p>
        </p:txBody>
      </p:sp>
    </p:spTree>
    <p:extLst>
      <p:ext uri="{BB962C8B-B14F-4D97-AF65-F5344CB8AC3E}">
        <p14:creationId xmlns:p14="http://schemas.microsoft.com/office/powerpoint/2010/main" val="226929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brought in a murals expert, Tony Castro, to help date the murals upstairs, and make recommendations for their preservation</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14</a:t>
            </a:fld>
            <a:endParaRPr lang="en-US"/>
          </a:p>
        </p:txBody>
      </p:sp>
    </p:spTree>
    <p:extLst>
      <p:ext uri="{BB962C8B-B14F-4D97-AF65-F5344CB8AC3E}">
        <p14:creationId xmlns:p14="http://schemas.microsoft.com/office/powerpoint/2010/main" val="97886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we wrote a report for the town of Middleton, that includes a description and photos of existing conditions, drawings of the entire building, and repair recommendations.</a:t>
            </a:r>
          </a:p>
          <a:p>
            <a:r>
              <a:rPr lang="en-US" dirty="0" smtClean="0"/>
              <a:t>What we learned is that though the mural is the most architecturally significant part of the building, repairing the undercarriage is the more pressing issue</a:t>
            </a:r>
          </a:p>
          <a:p>
            <a:r>
              <a:rPr lang="en-US" dirty="0" smtClean="0"/>
              <a:t>We were able to use the information to come up with a prioritized list of repairs, which include stabilizing the mural, repairing the undercarriage, removing sources of moisture from the building, repairing the second floor framing, and then moving on to mural repair and exterior repair.</a:t>
            </a:r>
          </a:p>
          <a:p>
            <a:r>
              <a:rPr lang="en-US" dirty="0" smtClean="0"/>
              <a:t>This is truly one of New Hampshire’s most important buildings.</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15</a:t>
            </a:fld>
            <a:endParaRPr lang="en-US"/>
          </a:p>
        </p:txBody>
      </p:sp>
    </p:spTree>
    <p:extLst>
      <p:ext uri="{BB962C8B-B14F-4D97-AF65-F5344CB8AC3E}">
        <p14:creationId xmlns:p14="http://schemas.microsoft.com/office/powerpoint/2010/main" val="179681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talk about another one of New Hampshire’s important buildings.  I was going to try and make some contrast with MOTH in that Middleton Old Town Hall was communally built and publically-owned, and that the Israel </a:t>
            </a:r>
            <a:r>
              <a:rPr lang="en-US" dirty="0" err="1" smtClean="0"/>
              <a:t>Demeritt</a:t>
            </a:r>
            <a:r>
              <a:rPr lang="en-US" dirty="0" smtClean="0"/>
              <a:t> house was owned by a private family of relatively prosperous farmers.  But the fact is, throughout its life, the </a:t>
            </a:r>
            <a:r>
              <a:rPr lang="en-US" dirty="0" err="1" smtClean="0"/>
              <a:t>Demeritt</a:t>
            </a:r>
            <a:r>
              <a:rPr lang="en-US" dirty="0" smtClean="0"/>
              <a:t> house was owned by people with an astounding dedication to Durham, NH culminating in a 50 year service to UNH.</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16</a:t>
            </a:fld>
            <a:endParaRPr lang="en-US"/>
          </a:p>
        </p:txBody>
      </p:sp>
    </p:spTree>
    <p:extLst>
      <p:ext uri="{BB962C8B-B14F-4D97-AF65-F5344CB8AC3E}">
        <p14:creationId xmlns:p14="http://schemas.microsoft.com/office/powerpoint/2010/main" val="217507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Israel </a:t>
            </a:r>
            <a:r>
              <a:rPr lang="en-US" dirty="0" err="1" smtClean="0"/>
              <a:t>Demeritt</a:t>
            </a:r>
            <a:r>
              <a:rPr lang="en-US" dirty="0" smtClean="0"/>
              <a:t> House is a two-story, center-chimney, timber-frame dwelling, 40’ x 32’ with attached cape ell, 40’ x 21’. </a:t>
            </a:r>
          </a:p>
          <a:p>
            <a:r>
              <a:rPr lang="en-US" dirty="0" smtClean="0"/>
              <a:t>The land on which the house was built was deeded to Eli </a:t>
            </a:r>
            <a:r>
              <a:rPr lang="en-US" dirty="0" err="1" smtClean="0"/>
              <a:t>Demeritt</a:t>
            </a:r>
            <a:r>
              <a:rPr lang="en-US" dirty="0" smtClean="0"/>
              <a:t> in 1699</a:t>
            </a:r>
          </a:p>
          <a:p>
            <a:r>
              <a:rPr lang="en-US" dirty="0" smtClean="0"/>
              <a:t>His grandson, Capt. Samuel </a:t>
            </a:r>
            <a:r>
              <a:rPr lang="en-US" dirty="0" err="1" smtClean="0"/>
              <a:t>Demeritt</a:t>
            </a:r>
            <a:r>
              <a:rPr lang="en-US" dirty="0" smtClean="0"/>
              <a:t>, inherited the land.  He was a quartermaster for the French and Indian War, and served in the Revolutionary War.  Sam built a 2-story wood-framed house on the property, and deeded the property to his sons Israel and Nathaniel.</a:t>
            </a:r>
          </a:p>
          <a:p>
            <a:r>
              <a:rPr lang="en-US" dirty="0" smtClean="0"/>
              <a:t>Nathaniel</a:t>
            </a:r>
            <a:r>
              <a:rPr lang="en-US" baseline="0" dirty="0" smtClean="0"/>
              <a:t> was known to be a builder and, in all likelihood, built the house for his brother, Israel, the original owner.  The brothers would have been 57 and 55, respectively, when the house was built.</a:t>
            </a:r>
            <a:endParaRPr lang="en-US" dirty="0" smtClean="0"/>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17</a:t>
            </a:fld>
            <a:endParaRPr lang="en-US"/>
          </a:p>
        </p:txBody>
      </p:sp>
    </p:spTree>
    <p:extLst>
      <p:ext uri="{BB962C8B-B14F-4D97-AF65-F5344CB8AC3E}">
        <p14:creationId xmlns:p14="http://schemas.microsoft.com/office/powerpoint/2010/main" val="2880081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thing that’s significant about this house, architecturally, is that it has a typical center chimney plan, with extensive Federal detailing.  I’m just going to crib two more quotes from Jim Garvin’s application to put this house on the National Register. </a:t>
            </a:r>
          </a:p>
          <a:p>
            <a:r>
              <a:rPr lang="en-US" dirty="0" smtClean="0"/>
              <a:t>“Best example so far identified in Durham of a two-story center chimney house in the Federal style”</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18</a:t>
            </a:fld>
            <a:endParaRPr lang="en-US"/>
          </a:p>
        </p:txBody>
      </p:sp>
    </p:spTree>
    <p:extLst>
      <p:ext uri="{BB962C8B-B14F-4D97-AF65-F5344CB8AC3E}">
        <p14:creationId xmlns:p14="http://schemas.microsoft.com/office/powerpoint/2010/main" val="1809513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that </a:t>
            </a:r>
            <a:r>
              <a:rPr lang="en-US" dirty="0" err="1" smtClean="0"/>
              <a:t>famillar</a:t>
            </a:r>
            <a:r>
              <a:rPr lang="en-US" dirty="0" smtClean="0"/>
              <a:t> center-chimney plan</a:t>
            </a:r>
            <a:r>
              <a:rPr lang="en-US" baseline="0" dirty="0" smtClean="0"/>
              <a:t> Garvin was talking about.  He also wrote: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Demeritt</a:t>
            </a:r>
            <a:r>
              <a:rPr lang="en-US" dirty="0" smtClean="0"/>
              <a:t> House is significant in displaying the retention of an 18th century house form in the family of a prosperous farmer in the 1st decade of the 19th century.  At the same time, the house also reveals how the new Federal style...was adapted to the center-chimney, 2-room deep house form that had been commonplace since the early 1700s.”</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19</a:t>
            </a:fld>
            <a:endParaRPr lang="en-US"/>
          </a:p>
        </p:txBody>
      </p:sp>
    </p:spTree>
    <p:extLst>
      <p:ext uri="{BB962C8B-B14F-4D97-AF65-F5344CB8AC3E}">
        <p14:creationId xmlns:p14="http://schemas.microsoft.com/office/powerpoint/2010/main" val="171494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Israel </a:t>
            </a:r>
            <a:r>
              <a:rPr lang="en-US" dirty="0" err="1" smtClean="0"/>
              <a:t>Demeritt</a:t>
            </a:r>
            <a:r>
              <a:rPr lang="en-US" dirty="0" smtClean="0"/>
              <a:t> house is a federal-style farmhouse built in 1808.  When we came to it, it contained 7 of 8 original fireplace surrounds, all original sash and all original sliding shutters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2</a:t>
            </a:fld>
            <a:endParaRPr lang="en-US"/>
          </a:p>
        </p:txBody>
      </p:sp>
    </p:spTree>
    <p:extLst>
      <p:ext uri="{BB962C8B-B14F-4D97-AF65-F5344CB8AC3E}">
        <p14:creationId xmlns:p14="http://schemas.microsoft.com/office/powerpoint/2010/main" val="2843928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conservative aspect of the house are:</a:t>
            </a:r>
          </a:p>
          <a:p>
            <a:r>
              <a:rPr lang="en-US" dirty="0" smtClean="0"/>
              <a:t>Center chimney</a:t>
            </a:r>
          </a:p>
          <a:p>
            <a:r>
              <a:rPr lang="en-US" dirty="0" smtClean="0"/>
              <a:t>Floors, aside from Pink Parlor, which is </a:t>
            </a:r>
            <a:r>
              <a:rPr lang="en-US" dirty="0" err="1" smtClean="0"/>
              <a:t>stencilled</a:t>
            </a:r>
            <a:r>
              <a:rPr lang="en-US" dirty="0" smtClean="0"/>
              <a:t>, were never painted</a:t>
            </a:r>
          </a:p>
          <a:p>
            <a:r>
              <a:rPr lang="en-US" dirty="0" smtClean="0"/>
              <a:t>Forged nails in claps</a:t>
            </a:r>
          </a:p>
          <a:p>
            <a:r>
              <a:rPr lang="en-US" dirty="0" smtClean="0"/>
              <a:t>Original hinges are H or H&amp;L on interior doors, exterior doors hung on strap hinges</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20</a:t>
            </a:fld>
            <a:endParaRPr lang="en-US"/>
          </a:p>
        </p:txBody>
      </p:sp>
    </p:spTree>
    <p:extLst>
      <p:ext uri="{BB962C8B-B14F-4D97-AF65-F5344CB8AC3E}">
        <p14:creationId xmlns:p14="http://schemas.microsoft.com/office/powerpoint/2010/main" val="13008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picture of the ell, but those 32’ long tie beams in the house were connected to the plate in this way.  The eave walls were incredibly well-tied together, resisting the outward thrust of the rafters.</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21</a:t>
            </a:fld>
            <a:endParaRPr lang="en-US"/>
          </a:p>
        </p:txBody>
      </p:sp>
    </p:spTree>
    <p:extLst>
      <p:ext uri="{BB962C8B-B14F-4D97-AF65-F5344CB8AC3E}">
        <p14:creationId xmlns:p14="http://schemas.microsoft.com/office/powerpoint/2010/main" val="3846833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had to show this exception</a:t>
            </a:r>
            <a:r>
              <a:rPr lang="en-US" baseline="0" dirty="0" smtClean="0"/>
              <a:t> to the rule.  The one room that did have a painted floor was the pink parlor, which had this incredible stenciling.</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22</a:t>
            </a:fld>
            <a:endParaRPr lang="en-US"/>
          </a:p>
        </p:txBody>
      </p:sp>
    </p:spTree>
    <p:extLst>
      <p:ext uri="{BB962C8B-B14F-4D97-AF65-F5344CB8AC3E}">
        <p14:creationId xmlns:p14="http://schemas.microsoft.com/office/powerpoint/2010/main" val="2421413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throughout</a:t>
            </a:r>
            <a:r>
              <a:rPr lang="en-US" baseline="0" dirty="0" smtClean="0"/>
              <a:t> the house is this incredible Federal detailing.  Many of the molding patterns can be found in Asher Benjamin’s pattern books for house-builders which were responsible for spreading the Federal style throughout New England.</a:t>
            </a:r>
          </a:p>
          <a:p>
            <a:r>
              <a:rPr lang="en-US" baseline="0" dirty="0" smtClean="0"/>
              <a:t>We know Nathaniel </a:t>
            </a:r>
            <a:r>
              <a:rPr lang="en-US" baseline="0" dirty="0" err="1" smtClean="0"/>
              <a:t>Demeritt</a:t>
            </a:r>
            <a:r>
              <a:rPr lang="en-US" baseline="0" dirty="0" smtClean="0"/>
              <a:t> owned a copy of A Country Builder’s Assistant, because his copy is housed at the NH Historical Society.</a:t>
            </a:r>
          </a:p>
          <a:p>
            <a:r>
              <a:rPr lang="en-US" baseline="0" dirty="0" smtClean="0"/>
              <a:t>It was incredibly moving for me to be able to hold in my hands the book that he used to build this house</a:t>
            </a:r>
          </a:p>
        </p:txBody>
      </p:sp>
      <p:sp>
        <p:nvSpPr>
          <p:cNvPr id="4" name="Slide Number Placeholder 3"/>
          <p:cNvSpPr>
            <a:spLocks noGrp="1"/>
          </p:cNvSpPr>
          <p:nvPr>
            <p:ph type="sldNum" sz="quarter" idx="10"/>
          </p:nvPr>
        </p:nvSpPr>
        <p:spPr/>
        <p:txBody>
          <a:bodyPr/>
          <a:lstStyle/>
          <a:p>
            <a:fld id="{F487A1B1-453A-244E-A829-3D8588A7A0C9}" type="slidenum">
              <a:rPr lang="en-US" smtClean="0"/>
              <a:t>23</a:t>
            </a:fld>
            <a:endParaRPr lang="en-US"/>
          </a:p>
        </p:txBody>
      </p:sp>
    </p:spTree>
    <p:extLst>
      <p:ext uri="{BB962C8B-B14F-4D97-AF65-F5344CB8AC3E}">
        <p14:creationId xmlns:p14="http://schemas.microsoft.com/office/powerpoint/2010/main" val="335355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room is trimmed in a distinctively Federal style, fashionable for the 1st decade of the 19th century</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24</a:t>
            </a:fld>
            <a:endParaRPr lang="en-US"/>
          </a:p>
        </p:txBody>
      </p:sp>
    </p:spTree>
    <p:extLst>
      <p:ext uri="{BB962C8B-B14F-4D97-AF65-F5344CB8AC3E}">
        <p14:creationId xmlns:p14="http://schemas.microsoft.com/office/powerpoint/2010/main" val="2125776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front stair hall when we came upon</a:t>
            </a:r>
            <a:r>
              <a:rPr lang="en-US" baseline="0" dirty="0" smtClean="0"/>
              <a:t> it.  That wallpaper is actually in one of the books that Historic New England is selling, out in the Expo</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25</a:t>
            </a:fld>
            <a:endParaRPr lang="en-US"/>
          </a:p>
        </p:txBody>
      </p:sp>
    </p:spTree>
    <p:extLst>
      <p:ext uri="{BB962C8B-B14F-4D97-AF65-F5344CB8AC3E}">
        <p14:creationId xmlns:p14="http://schemas.microsoft.com/office/powerpoint/2010/main" val="4234919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Front stair- doubled, elaborate door casings and crown, with ¾ round cable molding</a:t>
            </a:r>
          </a:p>
          <a:p>
            <a:r>
              <a:rPr lang="en-US" dirty="0" smtClean="0"/>
              <a:t>Plate 1 - Country Builder’s Asst.</a:t>
            </a:r>
          </a:p>
          <a:p>
            <a:r>
              <a:rPr lang="en-US" dirty="0" smtClean="0"/>
              <a:t>Plate II - American Builder’s Companion</a:t>
            </a:r>
          </a:p>
          <a:p>
            <a:r>
              <a:rPr lang="en-US" dirty="0" smtClean="0"/>
              <a:t>Front Hall wallpaper was of French origin, found in pattern books between 1846-1866</a:t>
            </a:r>
          </a:p>
          <a:p>
            <a:r>
              <a:rPr lang="en-US" dirty="0" smtClean="0"/>
              <a:t>That door post is out at our booth in the expo and you can yourself find the molding pattern in the Country</a:t>
            </a:r>
            <a:r>
              <a:rPr lang="en-US" baseline="0" dirty="0" smtClean="0"/>
              <a:t> Builder’s Assistant</a:t>
            </a:r>
          </a:p>
          <a:p>
            <a:r>
              <a:rPr lang="en-US" baseline="0" dirty="0" smtClean="0"/>
              <a:t>Up there, where its </a:t>
            </a:r>
            <a:r>
              <a:rPr lang="en-US" baseline="0" dirty="0" err="1" smtClean="0"/>
              <a:t>labelled</a:t>
            </a:r>
            <a:r>
              <a:rPr lang="en-US" baseline="0" dirty="0" smtClean="0"/>
              <a:t> 8 and 10, adjacent the transom, are </a:t>
            </a:r>
            <a:r>
              <a:rPr lang="en-US" baseline="0" dirty="0" err="1" smtClean="0"/>
              <a:t>reeded</a:t>
            </a:r>
            <a:r>
              <a:rPr lang="en-US" baseline="0" dirty="0" smtClean="0"/>
              <a:t> panels.  We’ll be seeing a lot more of that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26</a:t>
            </a:fld>
            <a:endParaRPr lang="en-US"/>
          </a:p>
        </p:txBody>
      </p:sp>
    </p:spTree>
    <p:extLst>
      <p:ext uri="{BB962C8B-B14F-4D97-AF65-F5344CB8AC3E}">
        <p14:creationId xmlns:p14="http://schemas.microsoft.com/office/powerpoint/2010/main" val="787324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summer kitchen surround</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27</a:t>
            </a:fld>
            <a:endParaRPr lang="en-US"/>
          </a:p>
        </p:txBody>
      </p:sp>
    </p:spTree>
    <p:extLst>
      <p:ext uri="{BB962C8B-B14F-4D97-AF65-F5344CB8AC3E}">
        <p14:creationId xmlns:p14="http://schemas.microsoft.com/office/powerpoint/2010/main" val="2046452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as it was when we came to it.</a:t>
            </a:r>
          </a:p>
          <a:p>
            <a:r>
              <a:rPr lang="en-US" dirty="0" smtClean="0"/>
              <a:t>A lot of folks have been commenting on how big</a:t>
            </a:r>
            <a:r>
              <a:rPr lang="en-US" baseline="0" dirty="0" smtClean="0"/>
              <a:t> he pink fireplace surround is.</a:t>
            </a:r>
          </a:p>
          <a:p>
            <a:r>
              <a:rPr lang="en-US" baseline="0" dirty="0" smtClean="0"/>
              <a:t>Of the three fully joined fireplace walls, that one was actually the smallest</a:t>
            </a:r>
          </a:p>
        </p:txBody>
      </p:sp>
      <p:sp>
        <p:nvSpPr>
          <p:cNvPr id="4" name="Slide Number Placeholder 3"/>
          <p:cNvSpPr>
            <a:spLocks noGrp="1"/>
          </p:cNvSpPr>
          <p:nvPr>
            <p:ph type="sldNum" sz="quarter" idx="10"/>
          </p:nvPr>
        </p:nvSpPr>
        <p:spPr/>
        <p:txBody>
          <a:bodyPr/>
          <a:lstStyle/>
          <a:p>
            <a:fld id="{F487A1B1-453A-244E-A829-3D8588A7A0C9}" type="slidenum">
              <a:rPr lang="en-US" smtClean="0"/>
              <a:t>28</a:t>
            </a:fld>
            <a:endParaRPr lang="en-US"/>
          </a:p>
        </p:txBody>
      </p:sp>
    </p:spTree>
    <p:extLst>
      <p:ext uri="{BB962C8B-B14F-4D97-AF65-F5344CB8AC3E}">
        <p14:creationId xmlns:p14="http://schemas.microsoft.com/office/powerpoint/2010/main" val="1468226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was in the blue room, or living room, or kitchen</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29</a:t>
            </a:fld>
            <a:endParaRPr lang="en-US"/>
          </a:p>
        </p:txBody>
      </p:sp>
    </p:spTree>
    <p:extLst>
      <p:ext uri="{BB962C8B-B14F-4D97-AF65-F5344CB8AC3E}">
        <p14:creationId xmlns:p14="http://schemas.microsoft.com/office/powerpoint/2010/main" val="175036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house has been completely documented and dismantled from trim and lath to frame, slate and masonry.  Its now in storage in four old Shaw’s trailers.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We’re </a:t>
            </a:r>
            <a:r>
              <a:rPr lang="en-US" dirty="0" err="1" smtClean="0"/>
              <a:t>gonna</a:t>
            </a:r>
            <a:r>
              <a:rPr lang="en-US" dirty="0" smtClean="0"/>
              <a:t> talk about how we got there, and all the steps along the way.  Particularly, about the role of documentation and assessment, and how some of the tools we used can be applied to your projects.</a:t>
            </a:r>
          </a:p>
        </p:txBody>
      </p:sp>
      <p:sp>
        <p:nvSpPr>
          <p:cNvPr id="4" name="Slide Number Placeholder 3"/>
          <p:cNvSpPr>
            <a:spLocks noGrp="1"/>
          </p:cNvSpPr>
          <p:nvPr>
            <p:ph type="sldNum" sz="quarter" idx="10"/>
          </p:nvPr>
        </p:nvSpPr>
        <p:spPr/>
        <p:txBody>
          <a:bodyPr/>
          <a:lstStyle/>
          <a:p>
            <a:fld id="{F487A1B1-453A-244E-A829-3D8588A7A0C9}" type="slidenum">
              <a:rPr lang="en-US" smtClean="0"/>
              <a:t>3</a:t>
            </a:fld>
            <a:endParaRPr lang="en-US"/>
          </a:p>
        </p:txBody>
      </p:sp>
    </p:spTree>
    <p:extLst>
      <p:ext uri="{BB962C8B-B14F-4D97-AF65-F5344CB8AC3E}">
        <p14:creationId xmlns:p14="http://schemas.microsoft.com/office/powerpoint/2010/main" val="1205861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it as</a:t>
            </a:r>
            <a:r>
              <a:rPr lang="en-US" baseline="0" dirty="0" smtClean="0"/>
              <a:t> we found it</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30</a:t>
            </a:fld>
            <a:endParaRPr lang="en-US"/>
          </a:p>
        </p:txBody>
      </p:sp>
    </p:spTree>
    <p:extLst>
      <p:ext uri="{BB962C8B-B14F-4D97-AF65-F5344CB8AC3E}">
        <p14:creationId xmlns:p14="http://schemas.microsoft.com/office/powerpoint/2010/main" val="3627172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are probably wondering why this room was painted have white and half magenta.  When UNH’s Child Study and Development Center was housed in this building, they used this room to observe children.  Where that blue stripe was, there was a partition across the room with a two-way mirror. I think it is a testament to UNH’s stewardship of the place that they built the partition around the mantel, instead of cutting through it.</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31</a:t>
            </a:fld>
            <a:endParaRPr lang="en-US"/>
          </a:p>
        </p:txBody>
      </p:sp>
    </p:spTree>
    <p:extLst>
      <p:ext uri="{BB962C8B-B14F-4D97-AF65-F5344CB8AC3E}">
        <p14:creationId xmlns:p14="http://schemas.microsoft.com/office/powerpoint/2010/main" val="3537088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everybody to think for a second about what it was like to be a joiner in the early 19th century.  There were up and down sawmills in this area, so you didn’t have to saw the 26” wide, 17’ long pieces of wainscot yourself, but you did have to flatten it</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32</a:t>
            </a:fld>
            <a:endParaRPr lang="en-US"/>
          </a:p>
        </p:txBody>
      </p:sp>
    </p:spTree>
    <p:extLst>
      <p:ext uri="{BB962C8B-B14F-4D97-AF65-F5344CB8AC3E}">
        <p14:creationId xmlns:p14="http://schemas.microsoft.com/office/powerpoint/2010/main" val="4089784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that wainscot on the sawhorses.</a:t>
            </a:r>
          </a:p>
          <a:p>
            <a:r>
              <a:rPr lang="en-US" dirty="0" smtClean="0"/>
              <a:t>In the strafing</a:t>
            </a:r>
            <a:r>
              <a:rPr lang="en-US" baseline="0" dirty="0" smtClean="0"/>
              <a:t> light, you can see the scallops left by the </a:t>
            </a:r>
            <a:r>
              <a:rPr lang="en-US" baseline="0" dirty="0" err="1" smtClean="0"/>
              <a:t>handplane</a:t>
            </a:r>
            <a:r>
              <a:rPr lang="en-US" baseline="0" dirty="0" smtClean="0"/>
              <a:t>.</a:t>
            </a:r>
          </a:p>
          <a:p>
            <a:r>
              <a:rPr lang="en-US" baseline="0" dirty="0" smtClean="0"/>
              <a:t>There were 9 such pieces of wainscot in the house.  I’d like you to think about the work it took to flatten those</a:t>
            </a:r>
          </a:p>
        </p:txBody>
      </p:sp>
      <p:sp>
        <p:nvSpPr>
          <p:cNvPr id="4" name="Slide Number Placeholder 3"/>
          <p:cNvSpPr>
            <a:spLocks noGrp="1"/>
          </p:cNvSpPr>
          <p:nvPr>
            <p:ph type="sldNum" sz="quarter" idx="10"/>
          </p:nvPr>
        </p:nvSpPr>
        <p:spPr/>
        <p:txBody>
          <a:bodyPr/>
          <a:lstStyle/>
          <a:p>
            <a:fld id="{F487A1B1-453A-244E-A829-3D8588A7A0C9}" type="slidenum">
              <a:rPr lang="en-US" smtClean="0"/>
              <a:t>33</a:t>
            </a:fld>
            <a:endParaRPr lang="en-US"/>
          </a:p>
        </p:txBody>
      </p:sp>
    </p:spTree>
    <p:extLst>
      <p:ext uri="{BB962C8B-B14F-4D97-AF65-F5344CB8AC3E}">
        <p14:creationId xmlns:p14="http://schemas.microsoft.com/office/powerpoint/2010/main" val="2119652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fireplace surround is part of the entire wall, with mortise and tenon connections joining every piece.</a:t>
            </a:r>
          </a:p>
          <a:p>
            <a:r>
              <a:rPr lang="en-US" dirty="0" smtClean="0"/>
              <a:t>One of the great pleasures of dismantling a building is that we got to see the backsides of examples of incredible carpentry such as this.  </a:t>
            </a:r>
          </a:p>
          <a:p>
            <a:r>
              <a:rPr lang="en-US" dirty="0" smtClean="0"/>
              <a:t>It’s astounding to see the level of detail applied to hand-</a:t>
            </a:r>
            <a:r>
              <a:rPr lang="en-US" dirty="0" err="1" smtClean="0"/>
              <a:t>planing</a:t>
            </a:r>
            <a:r>
              <a:rPr lang="en-US" dirty="0" smtClean="0"/>
              <a:t> these fielded panels.  For more than 200 years, the original carpenters were the only ones who knew how beautiful this backside was.</a:t>
            </a:r>
          </a:p>
          <a:p>
            <a:r>
              <a:rPr lang="en-US" dirty="0" smtClean="0"/>
              <a:t>Now you can see the whole fireplace surround at our booth out in the expo</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34</a:t>
            </a:fld>
            <a:endParaRPr lang="en-US"/>
          </a:p>
        </p:txBody>
      </p:sp>
    </p:spTree>
    <p:extLst>
      <p:ext uri="{BB962C8B-B14F-4D97-AF65-F5344CB8AC3E}">
        <p14:creationId xmlns:p14="http://schemas.microsoft.com/office/powerpoint/2010/main" val="713164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back of the kitchen</a:t>
            </a:r>
            <a:r>
              <a:rPr lang="en-US" baseline="0" dirty="0" smtClean="0"/>
              <a:t> fireplace surround.</a:t>
            </a:r>
          </a:p>
          <a:p>
            <a:r>
              <a:rPr lang="en-US" baseline="0" dirty="0" smtClean="0"/>
              <a:t>This is a </a:t>
            </a:r>
            <a:r>
              <a:rPr lang="en-US" baseline="0" dirty="0" err="1" smtClean="0"/>
              <a:t>pulvinated</a:t>
            </a:r>
            <a:r>
              <a:rPr lang="en-US" baseline="0" dirty="0" smtClean="0"/>
              <a:t>, or breasted, panel</a:t>
            </a:r>
          </a:p>
          <a:p>
            <a:r>
              <a:rPr lang="en-US" baseline="0" dirty="0" smtClean="0"/>
              <a:t>I think this is the most beautiful way to create a raised panel (an analyst might make something of my being a woman in a male-dominated field and my appreciation for breasted panels)</a:t>
            </a:r>
          </a:p>
          <a:p>
            <a:r>
              <a:rPr lang="en-US" baseline="0" dirty="0" smtClean="0"/>
              <a:t>You can see this type of panel, on the front, at Hancock Shaker Village</a:t>
            </a:r>
          </a:p>
        </p:txBody>
      </p:sp>
      <p:sp>
        <p:nvSpPr>
          <p:cNvPr id="4" name="Slide Number Placeholder 3"/>
          <p:cNvSpPr>
            <a:spLocks noGrp="1"/>
          </p:cNvSpPr>
          <p:nvPr>
            <p:ph type="sldNum" sz="quarter" idx="10"/>
          </p:nvPr>
        </p:nvSpPr>
        <p:spPr/>
        <p:txBody>
          <a:bodyPr/>
          <a:lstStyle/>
          <a:p>
            <a:fld id="{F487A1B1-453A-244E-A829-3D8588A7A0C9}" type="slidenum">
              <a:rPr lang="en-US" smtClean="0"/>
              <a:t>35</a:t>
            </a:fld>
            <a:endParaRPr lang="en-US"/>
          </a:p>
        </p:txBody>
      </p:sp>
    </p:spTree>
    <p:extLst>
      <p:ext uri="{BB962C8B-B14F-4D97-AF65-F5344CB8AC3E}">
        <p14:creationId xmlns:p14="http://schemas.microsoft.com/office/powerpoint/2010/main" val="2553597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East (blue) chamber - unusual amount of </a:t>
            </a:r>
            <a:r>
              <a:rPr lang="en-US" dirty="0" err="1" smtClean="0"/>
              <a:t>reeding</a:t>
            </a:r>
            <a:r>
              <a:rPr lang="en-US" dirty="0" smtClean="0"/>
              <a:t>.  I love thinking about the guy who just got this </a:t>
            </a:r>
            <a:r>
              <a:rPr lang="en-US" dirty="0" err="1" smtClean="0"/>
              <a:t>reeding</a:t>
            </a:r>
            <a:r>
              <a:rPr lang="en-US" dirty="0" smtClean="0"/>
              <a:t> plane and was stoked to use it everywhere.</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36</a:t>
            </a:fld>
            <a:endParaRPr lang="en-US"/>
          </a:p>
        </p:txBody>
      </p:sp>
    </p:spTree>
    <p:extLst>
      <p:ext uri="{BB962C8B-B14F-4D97-AF65-F5344CB8AC3E}">
        <p14:creationId xmlns:p14="http://schemas.microsoft.com/office/powerpoint/2010/main" val="2494308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everywhere:</a:t>
            </a:r>
          </a:p>
          <a:p>
            <a:r>
              <a:rPr lang="en-US" dirty="0" smtClean="0"/>
              <a:t>Cornice with reed &amp; bead &amp; cove cable molding as in front entry</a:t>
            </a:r>
          </a:p>
          <a:p>
            <a:r>
              <a:rPr lang="en-US" dirty="0" smtClean="0"/>
              <a:t>Mantelpiece with diagonal </a:t>
            </a:r>
            <a:r>
              <a:rPr lang="en-US" dirty="0" err="1" smtClean="0"/>
              <a:t>reeding</a:t>
            </a:r>
            <a:endParaRPr lang="en-US" dirty="0" smtClean="0"/>
          </a:p>
          <a:p>
            <a:r>
              <a:rPr lang="en-US" dirty="0" smtClean="0"/>
              <a:t>Middle rails of shutters</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37</a:t>
            </a:fld>
            <a:endParaRPr lang="en-US"/>
          </a:p>
        </p:txBody>
      </p:sp>
    </p:spTree>
    <p:extLst>
      <p:ext uri="{BB962C8B-B14F-4D97-AF65-F5344CB8AC3E}">
        <p14:creationId xmlns:p14="http://schemas.microsoft.com/office/powerpoint/2010/main" val="3776790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fireplace surround</a:t>
            </a:r>
          </a:p>
          <a:p>
            <a:r>
              <a:rPr lang="en-US" dirty="0" smtClean="0"/>
              <a:t>That </a:t>
            </a:r>
            <a:r>
              <a:rPr lang="en-US" dirty="0" err="1" smtClean="0"/>
              <a:t>reeding</a:t>
            </a:r>
            <a:r>
              <a:rPr lang="en-US" baseline="0" dirty="0" smtClean="0"/>
              <a:t> was cut into a long piece of wood, about 3 inches wide, which was then cut on the diagonal into 1 and a half inch strips.</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38</a:t>
            </a:fld>
            <a:endParaRPr lang="en-US"/>
          </a:p>
        </p:txBody>
      </p:sp>
    </p:spTree>
    <p:extLst>
      <p:ext uri="{BB962C8B-B14F-4D97-AF65-F5344CB8AC3E}">
        <p14:creationId xmlns:p14="http://schemas.microsoft.com/office/powerpoint/2010/main" val="2274506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even found extra </a:t>
            </a:r>
            <a:r>
              <a:rPr lang="en-US" dirty="0" err="1" smtClean="0"/>
              <a:t>reeding</a:t>
            </a:r>
            <a:r>
              <a:rPr lang="en-US" dirty="0" smtClean="0"/>
              <a:t>, diagonally cut for the mantelpiece, used as shimming behind door casing.</a:t>
            </a:r>
          </a:p>
          <a:p>
            <a:r>
              <a:rPr lang="en-US" dirty="0" smtClean="0"/>
              <a:t>This</a:t>
            </a:r>
            <a:r>
              <a:rPr lang="en-US" baseline="0" dirty="0" smtClean="0"/>
              <a:t> is one my favorite pictures.  The carpenter was re-using his waste from cutting that fireplace surround</a:t>
            </a:r>
            <a:endParaRPr lang="en-US" dirty="0" smtClean="0"/>
          </a:p>
        </p:txBody>
      </p:sp>
      <p:sp>
        <p:nvSpPr>
          <p:cNvPr id="4" name="Slide Number Placeholder 3"/>
          <p:cNvSpPr>
            <a:spLocks noGrp="1"/>
          </p:cNvSpPr>
          <p:nvPr>
            <p:ph type="sldNum" sz="quarter" idx="10"/>
          </p:nvPr>
        </p:nvSpPr>
        <p:spPr/>
        <p:txBody>
          <a:bodyPr/>
          <a:lstStyle/>
          <a:p>
            <a:fld id="{F487A1B1-453A-244E-A829-3D8588A7A0C9}" type="slidenum">
              <a:rPr lang="en-US" smtClean="0"/>
              <a:t>39</a:t>
            </a:fld>
            <a:endParaRPr lang="en-US"/>
          </a:p>
        </p:txBody>
      </p:sp>
    </p:spTree>
    <p:extLst>
      <p:ext uri="{BB962C8B-B14F-4D97-AF65-F5344CB8AC3E}">
        <p14:creationId xmlns:p14="http://schemas.microsoft.com/office/powerpoint/2010/main" val="139016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Assessments, first step is</a:t>
            </a:r>
            <a:r>
              <a:rPr lang="en-US" baseline="0" dirty="0" smtClean="0"/>
              <a:t> to think about your overall GOALS for the project:</a:t>
            </a:r>
          </a:p>
          <a:p>
            <a:r>
              <a:rPr lang="en-US" dirty="0" smtClean="0"/>
              <a:t>Identify repairs and create a list of priorities</a:t>
            </a:r>
          </a:p>
          <a:p>
            <a:r>
              <a:rPr lang="en-US" dirty="0" smtClean="0"/>
              <a:t>Dating, and identification of historic significance</a:t>
            </a:r>
          </a:p>
          <a:p>
            <a:r>
              <a:rPr lang="en-US" dirty="0" smtClean="0"/>
              <a:t>Documentation of existing conditions</a:t>
            </a:r>
          </a:p>
          <a:p>
            <a:r>
              <a:rPr lang="en-US" dirty="0" smtClean="0"/>
              <a:t>in order to give yourself a baseline for further repairs and documentation</a:t>
            </a:r>
          </a:p>
          <a:p>
            <a:r>
              <a:rPr lang="en-US" dirty="0" smtClean="0"/>
              <a:t>Preparation for dismantling or moving</a:t>
            </a:r>
          </a:p>
          <a:p>
            <a:r>
              <a:rPr lang="en-US" dirty="0" smtClean="0"/>
              <a:t>TOOLS:</a:t>
            </a:r>
          </a:p>
          <a:p>
            <a:r>
              <a:rPr lang="en-US" dirty="0" smtClean="0"/>
              <a:t>Annotated photography</a:t>
            </a:r>
          </a:p>
          <a:p>
            <a:r>
              <a:rPr lang="en-US" dirty="0" smtClean="0"/>
              <a:t>Structural drawings and 3D models</a:t>
            </a:r>
          </a:p>
          <a:p>
            <a:r>
              <a:rPr lang="en-US" dirty="0" smtClean="0"/>
              <a:t>Primary and Secondary research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4</a:t>
            </a:fld>
            <a:endParaRPr lang="en-US"/>
          </a:p>
        </p:txBody>
      </p:sp>
    </p:spTree>
    <p:extLst>
      <p:ext uri="{BB962C8B-B14F-4D97-AF65-F5344CB8AC3E}">
        <p14:creationId xmlns:p14="http://schemas.microsoft.com/office/powerpoint/2010/main" val="366403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the building get from here to PTF?</a:t>
            </a:r>
          </a:p>
          <a:p>
            <a:r>
              <a:rPr lang="en-US" dirty="0" smtClean="0"/>
              <a:t>From Israel to the Hon. Stephen </a:t>
            </a:r>
            <a:r>
              <a:rPr lang="en-US" dirty="0" err="1" smtClean="0"/>
              <a:t>Demeritt</a:t>
            </a:r>
            <a:r>
              <a:rPr lang="en-US" dirty="0" smtClean="0"/>
              <a:t>, active in NH legislature</a:t>
            </a:r>
          </a:p>
          <a:p>
            <a:r>
              <a:rPr lang="en-US" dirty="0" smtClean="0"/>
              <a:t>From Stephen to Albert </a:t>
            </a:r>
            <a:r>
              <a:rPr lang="en-US" dirty="0" err="1" smtClean="0"/>
              <a:t>Demeritt</a:t>
            </a:r>
            <a:r>
              <a:rPr lang="en-US" dirty="0" smtClean="0"/>
              <a:t>  who was part of the committee to publish an exhaustive history of the town of Durham, NH in 1913.  That information can recommend that the following history be taken with a grain of salt or his participation in the history can be considered a logical conclusion to a long history of public service.</a:t>
            </a:r>
          </a:p>
          <a:p>
            <a:r>
              <a:rPr lang="en-US" dirty="0" smtClean="0"/>
              <a:t>In 1881, at 30, he organized the Durham Free Library</a:t>
            </a:r>
          </a:p>
          <a:p>
            <a:r>
              <a:rPr lang="en-US" dirty="0" smtClean="0"/>
              <a:t>He served on both the Board of Agriculture and the school board for 9 years.  He also served on the Board of trustees for UNH and as representative in the State Legislature.</a:t>
            </a:r>
          </a:p>
          <a:p>
            <a:r>
              <a:rPr lang="en-US" dirty="0" smtClean="0"/>
              <a:t>Drafted the free textbook bill, which became law in 1887 and was copied by a number of other states</a:t>
            </a:r>
          </a:p>
          <a:p>
            <a:r>
              <a:rPr lang="en-US" dirty="0" smtClean="0"/>
              <a:t>Instrumental in moving the NH college of Agricultural and Mechanical Arts from Hanover to Durham</a:t>
            </a:r>
          </a:p>
          <a:p>
            <a:r>
              <a:rPr lang="en-US" dirty="0" smtClean="0"/>
              <a:t>Built the Dorm that became Ballard Hall</a:t>
            </a:r>
          </a:p>
          <a:p>
            <a:r>
              <a:rPr lang="en-US" dirty="0" smtClean="0"/>
              <a:t>Graded the first athletic fields in 1894</a:t>
            </a:r>
          </a:p>
          <a:p>
            <a:r>
              <a:rPr lang="en-US" dirty="0" smtClean="0"/>
              <a:t>Led fight in Legislature to build new engineering building</a:t>
            </a:r>
          </a:p>
          <a:p>
            <a:r>
              <a:rPr lang="en-US" dirty="0" smtClean="0"/>
              <a:t>He also maintained the 300 acre farm surrounding the </a:t>
            </a:r>
            <a:r>
              <a:rPr lang="en-US" dirty="0" err="1" smtClean="0"/>
              <a:t>Demeritt</a:t>
            </a:r>
            <a:r>
              <a:rPr lang="en-US" dirty="0" smtClean="0"/>
              <a:t> House.  To give you some perspective on the significance of that farm, UNH, at that time, owned 380 acres.</a:t>
            </a:r>
          </a:p>
          <a:p>
            <a:r>
              <a:rPr lang="en-US" dirty="0" smtClean="0"/>
              <a:t>From Albert the house was left to his widow, Elizabeth Pickering </a:t>
            </a:r>
            <a:r>
              <a:rPr lang="en-US" dirty="0" err="1" smtClean="0"/>
              <a:t>Demeritt</a:t>
            </a:r>
            <a:r>
              <a:rPr lang="en-US" dirty="0" smtClean="0"/>
              <a:t> who served as the Dean of Women from 1919-1931</a:t>
            </a:r>
          </a:p>
          <a:p>
            <a:r>
              <a:rPr lang="en-US" dirty="0" smtClean="0"/>
              <a:t>Elizabeth sold the house to Walter </a:t>
            </a:r>
            <a:r>
              <a:rPr lang="en-US" dirty="0" err="1" smtClean="0"/>
              <a:t>O’Kane</a:t>
            </a:r>
            <a:r>
              <a:rPr lang="en-US" dirty="0" smtClean="0"/>
              <a:t>, and entomology professor, who, in 1930, deeded most of the farm to UNH.  In 1959, the house was deeded to UNH</a:t>
            </a:r>
          </a:p>
        </p:txBody>
      </p:sp>
      <p:sp>
        <p:nvSpPr>
          <p:cNvPr id="4" name="Slide Number Placeholder 3"/>
          <p:cNvSpPr>
            <a:spLocks noGrp="1"/>
          </p:cNvSpPr>
          <p:nvPr>
            <p:ph type="sldNum" sz="quarter" idx="10"/>
          </p:nvPr>
        </p:nvSpPr>
        <p:spPr/>
        <p:txBody>
          <a:bodyPr/>
          <a:lstStyle/>
          <a:p>
            <a:fld id="{F487A1B1-453A-244E-A829-3D8588A7A0C9}" type="slidenum">
              <a:rPr lang="en-US" smtClean="0"/>
              <a:t>40</a:t>
            </a:fld>
            <a:endParaRPr lang="en-US"/>
          </a:p>
        </p:txBody>
      </p:sp>
    </p:spTree>
    <p:extLst>
      <p:ext uri="{BB962C8B-B14F-4D97-AF65-F5344CB8AC3E}">
        <p14:creationId xmlns:p14="http://schemas.microsoft.com/office/powerpoint/2010/main" val="1658125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house served UNH in a number of capacities, it was a dorm, offices, and, ultimately, the home of the Child Study and Development Center</a:t>
            </a:r>
          </a:p>
          <a:p>
            <a:r>
              <a:rPr lang="en-US" dirty="0" smtClean="0"/>
              <a:t>Located across from the Child Study and Development Center, the concentration of lead in and around the house was too high to be considered safe for children, </a:t>
            </a:r>
          </a:p>
          <a:p>
            <a:r>
              <a:rPr lang="en-US" dirty="0" smtClean="0"/>
              <a:t>UNH could no longer afford to maintain the house at the level indicated by its historical significance and sold the building to PTF for $1</a:t>
            </a:r>
          </a:p>
          <a:p>
            <a:r>
              <a:rPr lang="en-US" dirty="0" smtClean="0"/>
              <a:t>Arron found a buyer willing to finance the dismantling, but who ultimately fell through</a:t>
            </a:r>
          </a:p>
          <a:p>
            <a:r>
              <a:rPr lang="en-US" dirty="0" smtClean="0"/>
              <a:t>That leaves us with an opportunity to sell a completely dismantled, impeccably preserved, Federal era kit house.</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41</a:t>
            </a:fld>
            <a:endParaRPr lang="en-US"/>
          </a:p>
        </p:txBody>
      </p:sp>
    </p:spTree>
    <p:extLst>
      <p:ext uri="{BB962C8B-B14F-4D97-AF65-F5344CB8AC3E}">
        <p14:creationId xmlns:p14="http://schemas.microsoft.com/office/powerpoint/2010/main" val="2606422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Demeritt</a:t>
            </a:r>
            <a:r>
              <a:rPr lang="en-US" dirty="0" smtClean="0"/>
              <a:t> House</a:t>
            </a:r>
            <a:r>
              <a:rPr lang="en-US" baseline="0" dirty="0" smtClean="0"/>
              <a:t> faced all these goals:</a:t>
            </a:r>
          </a:p>
          <a:p>
            <a:r>
              <a:rPr lang="en-US" dirty="0" smtClean="0"/>
              <a:t>Dating, and identification of historic significance -This was mostly completed in the application to the National register, but the dismantling process offered many more clues</a:t>
            </a:r>
          </a:p>
          <a:p>
            <a:r>
              <a:rPr lang="en-US" dirty="0" smtClean="0"/>
              <a:t>Documentation of existing conditions -in this case to give us a baseline, but also to a serve a larger goal...</a:t>
            </a:r>
          </a:p>
          <a:p>
            <a:r>
              <a:rPr lang="en-US" dirty="0" smtClean="0"/>
              <a:t>Preparation for dismantling or moving</a:t>
            </a:r>
          </a:p>
          <a:p>
            <a:r>
              <a:rPr lang="en-US" dirty="0" smtClean="0"/>
              <a:t>Finally, after disassembly,. we were able to inventory repairs and create a list of priorities</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42</a:t>
            </a:fld>
            <a:endParaRPr lang="en-US"/>
          </a:p>
        </p:txBody>
      </p:sp>
    </p:spTree>
    <p:extLst>
      <p:ext uri="{BB962C8B-B14F-4D97-AF65-F5344CB8AC3E}">
        <p14:creationId xmlns:p14="http://schemas.microsoft.com/office/powerpoint/2010/main" val="676441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a project like this, keep a journal</a:t>
            </a:r>
          </a:p>
          <a:p>
            <a:r>
              <a:rPr lang="en-US" dirty="0" smtClean="0"/>
              <a:t>“</a:t>
            </a:r>
            <a:r>
              <a:rPr lang="en-US" dirty="0" err="1" smtClean="0"/>
              <a:t>O’Kane</a:t>
            </a:r>
            <a:r>
              <a:rPr lang="en-US" dirty="0" smtClean="0"/>
              <a:t> Notebook” on </a:t>
            </a:r>
            <a:r>
              <a:rPr lang="en-US" dirty="0" err="1" smtClean="0"/>
              <a:t>preservationtimberframing.com</a:t>
            </a:r>
            <a:endParaRPr lang="en-US" dirty="0" smtClean="0"/>
          </a:p>
          <a:p>
            <a:r>
              <a:rPr lang="en-US" dirty="0" smtClean="0"/>
              <a:t>We took a lot of photos of our process</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43</a:t>
            </a:fld>
            <a:endParaRPr lang="en-US"/>
          </a:p>
        </p:txBody>
      </p:sp>
    </p:spTree>
    <p:extLst>
      <p:ext uri="{BB962C8B-B14F-4D97-AF65-F5344CB8AC3E}">
        <p14:creationId xmlns:p14="http://schemas.microsoft.com/office/powerpoint/2010/main" val="3245080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Butler photo documentation</a:t>
            </a:r>
          </a:p>
          <a:p>
            <a:r>
              <a:rPr lang="en-US" dirty="0" smtClean="0"/>
              <a:t>He uses a camera that creates rectified photographs, so that the edges of the walls are parallel with the frame</a:t>
            </a:r>
          </a:p>
          <a:p>
            <a:r>
              <a:rPr lang="en-US" dirty="0" smtClean="0"/>
              <a:t>He first strikes a level line around the room, to allow him to level the drawings, this will later allow him to make the photos to scale</a:t>
            </a:r>
          </a:p>
          <a:p>
            <a:r>
              <a:rPr lang="en-US" dirty="0" smtClean="0"/>
              <a:t>After lighting evenly, he photographs each wall at multiple exposures, allowing him to create an evenly exposed photo digitally</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44</a:t>
            </a:fld>
            <a:endParaRPr lang="en-US"/>
          </a:p>
        </p:txBody>
      </p:sp>
    </p:spTree>
    <p:extLst>
      <p:ext uri="{BB962C8B-B14F-4D97-AF65-F5344CB8AC3E}">
        <p14:creationId xmlns:p14="http://schemas.microsoft.com/office/powerpoint/2010/main" val="3270453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approached the dismantling process by identifying the layers of the wall section and labeling each one as we peeled it back: trim, lath, sub wall framing, exterior sheathing, and, finally, timber frame </a:t>
            </a:r>
          </a:p>
          <a:p>
            <a:r>
              <a:rPr lang="en-US" dirty="0" smtClean="0"/>
              <a:t>We created a system of inventorying the pieces of the building in each room.  Ultimately we created a dismantling inventory of over 2000 artifacts, not including floorboards, subfloor, bricks, granite, slate or lath. </a:t>
            </a:r>
          </a:p>
          <a:p>
            <a:r>
              <a:rPr lang="en-US" dirty="0" smtClean="0"/>
              <a:t>We </a:t>
            </a:r>
            <a:r>
              <a:rPr lang="en-US" dirty="0" err="1" smtClean="0"/>
              <a:t>labelled</a:t>
            </a:r>
            <a:r>
              <a:rPr lang="en-US" dirty="0" smtClean="0"/>
              <a:t> each room with a number Exterior is 000, 100 for the first floor, 200 for the second floor, 300 for the ell</a:t>
            </a:r>
          </a:p>
          <a:p>
            <a:r>
              <a:rPr lang="en-US" dirty="0" smtClean="0"/>
              <a:t>We </a:t>
            </a:r>
            <a:r>
              <a:rPr lang="en-US" dirty="0" err="1" smtClean="0"/>
              <a:t>labelled</a:t>
            </a:r>
            <a:r>
              <a:rPr lang="en-US" dirty="0" smtClean="0"/>
              <a:t> each wall, North is A, East is B, South is C and West is D</a:t>
            </a:r>
          </a:p>
          <a:p>
            <a:r>
              <a:rPr lang="en-US" dirty="0" smtClean="0"/>
              <a:t>Each piece of trim would receive an item number, but not until after it had been removed from the wall</a:t>
            </a:r>
          </a:p>
          <a:p>
            <a:r>
              <a:rPr lang="en-US" dirty="0" smtClean="0"/>
              <a:t>Sections or portions of the room would be removed in the largest portion possible, to minimize damage, and reassembly.</a:t>
            </a:r>
          </a:p>
          <a:p>
            <a:r>
              <a:rPr lang="en-US" dirty="0" smtClean="0"/>
              <a:t>Each wall was supplied with a dismantling board</a:t>
            </a:r>
          </a:p>
          <a:p>
            <a:r>
              <a:rPr lang="en-US" dirty="0" smtClean="0"/>
              <a:t>This relatively low-tech piece of ⅛” </a:t>
            </a:r>
            <a:r>
              <a:rPr lang="en-US" dirty="0" err="1" smtClean="0"/>
              <a:t>luan</a:t>
            </a:r>
            <a:r>
              <a:rPr lang="en-US" dirty="0" smtClean="0"/>
              <a:t> was incredibly important for streamlining the dismantling process.</a:t>
            </a:r>
          </a:p>
          <a:p>
            <a:r>
              <a:rPr lang="en-US" dirty="0" smtClean="0"/>
              <a:t>Each piece of </a:t>
            </a:r>
            <a:r>
              <a:rPr lang="en-US" dirty="0" err="1" smtClean="0"/>
              <a:t>luan</a:t>
            </a:r>
            <a:r>
              <a:rPr lang="en-US" dirty="0" smtClean="0"/>
              <a:t> was hung with a photo of one wall, any additional photos of that wall (in the case of a difficult room, such as a hall or stairs)</a:t>
            </a:r>
          </a:p>
          <a:p>
            <a:r>
              <a:rPr lang="en-US" dirty="0" smtClean="0"/>
              <a:t>Each piece of Luan was also hung with a dismantling sheet.  At the top, it was </a:t>
            </a:r>
            <a:r>
              <a:rPr lang="en-US" dirty="0" err="1" smtClean="0"/>
              <a:t>labelled</a:t>
            </a:r>
            <a:r>
              <a:rPr lang="en-US" dirty="0" smtClean="0"/>
              <a:t> with room number, room name, wall letter and the date. Below that were a list of 20 lines.</a:t>
            </a:r>
          </a:p>
          <a:p>
            <a:endParaRPr lang="en-US" dirty="0" smtClean="0"/>
          </a:p>
        </p:txBody>
      </p:sp>
      <p:sp>
        <p:nvSpPr>
          <p:cNvPr id="4" name="Slide Number Placeholder 3"/>
          <p:cNvSpPr>
            <a:spLocks noGrp="1"/>
          </p:cNvSpPr>
          <p:nvPr>
            <p:ph type="sldNum" sz="quarter" idx="10"/>
          </p:nvPr>
        </p:nvSpPr>
        <p:spPr/>
        <p:txBody>
          <a:bodyPr/>
          <a:lstStyle/>
          <a:p>
            <a:fld id="{F487A1B1-453A-244E-A829-3D8588A7A0C9}" type="slidenum">
              <a:rPr lang="en-US" smtClean="0"/>
              <a:t>45</a:t>
            </a:fld>
            <a:endParaRPr lang="en-US"/>
          </a:p>
        </p:txBody>
      </p:sp>
    </p:spTree>
    <p:extLst>
      <p:ext uri="{BB962C8B-B14F-4D97-AF65-F5344CB8AC3E}">
        <p14:creationId xmlns:p14="http://schemas.microsoft.com/office/powerpoint/2010/main" val="2918308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carpenter would carefully remove, say, a mantel.</a:t>
            </a:r>
          </a:p>
          <a:p>
            <a:r>
              <a:rPr lang="en-US" dirty="0" smtClean="0"/>
              <a:t>He’d use softwood wedges to gently pry the piece away from the wall and a </a:t>
            </a:r>
            <a:r>
              <a:rPr lang="en-US" dirty="0" err="1" smtClean="0"/>
              <a:t>sawzall</a:t>
            </a:r>
            <a:r>
              <a:rPr lang="en-US" dirty="0" smtClean="0"/>
              <a:t> blade on a handle to cut the nails</a:t>
            </a:r>
          </a:p>
          <a:p>
            <a:r>
              <a:rPr lang="en-US" dirty="0" smtClean="0"/>
              <a:t>He’d walk over to the board, and on the first open line available to him, he’d write the next sequential item number, (in this case 12)</a:t>
            </a:r>
          </a:p>
          <a:p>
            <a:r>
              <a:rPr lang="en-US" dirty="0" smtClean="0"/>
              <a:t>Write the name of the item, and make a note about its condition and type of fastener.  He marked the piece down even if it couldn’t be re-used, and made a note about 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he would trace that item in felt tip marker on the enlarged photograph above the dismantling sheet, and label it with the item number he had just given it.</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46</a:t>
            </a:fld>
            <a:endParaRPr lang="en-US"/>
          </a:p>
        </p:txBody>
      </p:sp>
    </p:spTree>
    <p:extLst>
      <p:ext uri="{BB962C8B-B14F-4D97-AF65-F5344CB8AC3E}">
        <p14:creationId xmlns:p14="http://schemas.microsoft.com/office/powerpoint/2010/main" val="3701971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every piece was given a designated Room Number, Wall Letter and Item Number as it came off the wall.</a:t>
            </a:r>
          </a:p>
          <a:p>
            <a:r>
              <a:rPr lang="en-US" dirty="0" smtClean="0"/>
              <a:t>Next the carpenter would tape a piece of blue masking tape to the rear upper left corner of the item.  The location was important, because this is how we will orient the pieces during re-assembly.</a:t>
            </a:r>
          </a:p>
          <a:p>
            <a:r>
              <a:rPr lang="en-US" dirty="0" smtClean="0"/>
              <a:t>Then he would bring the piece to the labeling room, where I would put a more durable tag on it.  Each piece was painted with white shellac, and then the inventory number was carved into the white label with a tiny </a:t>
            </a:r>
            <a:r>
              <a:rPr lang="en-US" dirty="0" err="1" smtClean="0"/>
              <a:t>dremel</a:t>
            </a:r>
            <a:r>
              <a:rPr lang="en-US" dirty="0" smtClean="0"/>
              <a:t> bit.</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47</a:t>
            </a:fld>
            <a:endParaRPr lang="en-US"/>
          </a:p>
        </p:txBody>
      </p:sp>
    </p:spTree>
    <p:extLst>
      <p:ext uri="{BB962C8B-B14F-4D97-AF65-F5344CB8AC3E}">
        <p14:creationId xmlns:p14="http://schemas.microsoft.com/office/powerpoint/2010/main" val="2052549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wall was dismantled, items of similar size and shape were bundled together carefully using miles of shrink wrap tape.</a:t>
            </a:r>
          </a:p>
          <a:p>
            <a:r>
              <a:rPr lang="en-US" dirty="0" smtClean="0"/>
              <a:t>Each bundle was taken out to the trim trailer and was carefully stored on a large shelving system.  You couldn’t just put the bundle anywhere on the shelves</a:t>
            </a:r>
          </a:p>
          <a:p>
            <a:r>
              <a:rPr lang="en-US" dirty="0" smtClean="0"/>
              <a:t>As the bundles were piled on the shelves, I would fill out the shelf map, identifying where different rooms were stored.  </a:t>
            </a:r>
          </a:p>
          <a:p>
            <a:r>
              <a:rPr lang="en-US" dirty="0" smtClean="0"/>
              <a:t>It became important to accurately fill out the map of the shelving units</a:t>
            </a:r>
            <a:r>
              <a:rPr lang="en-US" baseline="0" dirty="0" smtClean="0"/>
              <a:t> c</a:t>
            </a:r>
            <a:r>
              <a:rPr lang="en-US" dirty="0" smtClean="0"/>
              <a:t>reating a Tetris-like puzzle of roomfuls of bundles.  </a:t>
            </a:r>
          </a:p>
          <a:p>
            <a:r>
              <a:rPr lang="en-US" dirty="0" smtClean="0"/>
              <a:t>There are too many items to be able to pull out everything at once, so this map will help us stay organized and find the pieces we need during rebuild.</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48</a:t>
            </a:fld>
            <a:endParaRPr lang="en-US"/>
          </a:p>
        </p:txBody>
      </p:sp>
    </p:spTree>
    <p:extLst>
      <p:ext uri="{BB962C8B-B14F-4D97-AF65-F5344CB8AC3E}">
        <p14:creationId xmlns:p14="http://schemas.microsoft.com/office/powerpoint/2010/main" val="2030203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all the trim had been removed, we moved onto the lath.  In this house, we found </a:t>
            </a:r>
            <a:r>
              <a:rPr lang="en-US" dirty="0" err="1" smtClean="0"/>
              <a:t>accordian</a:t>
            </a:r>
            <a:r>
              <a:rPr lang="en-US" dirty="0" smtClean="0"/>
              <a:t> lath, hung with both wrought and cut nails.</a:t>
            </a:r>
          </a:p>
          <a:p>
            <a:r>
              <a:rPr lang="en-US" dirty="0" smtClean="0"/>
              <a:t>We strapped the lath with strips of </a:t>
            </a:r>
            <a:r>
              <a:rPr lang="en-US" dirty="0" err="1" smtClean="0"/>
              <a:t>luan</a:t>
            </a:r>
            <a:r>
              <a:rPr lang="en-US" dirty="0" smtClean="0"/>
              <a:t>, screwed into each of the sections of lath.</a:t>
            </a:r>
          </a:p>
          <a:p>
            <a:r>
              <a:rPr lang="en-US" dirty="0" smtClean="0"/>
              <a:t>I </a:t>
            </a:r>
            <a:r>
              <a:rPr lang="en-US" dirty="0" err="1" smtClean="0"/>
              <a:t>labelled</a:t>
            </a:r>
            <a:r>
              <a:rPr lang="en-US" dirty="0" smtClean="0"/>
              <a:t> the strips with a marker before the lath was removed.  Same format as before: Room number, wall letter, item number</a:t>
            </a:r>
          </a:p>
          <a:p>
            <a:r>
              <a:rPr lang="en-US" dirty="0" smtClean="0"/>
              <a:t>we were not concerned that inventory numbers would overlap when it came to lath - it would be easy to tell what was lath and what wasn’t.  When it was necessary to enter the lath on an inventory sheet in order to make a note about a piece, the wall letter was marked as L-wall letter</a:t>
            </a:r>
          </a:p>
          <a:p>
            <a:r>
              <a:rPr lang="en-US" dirty="0" smtClean="0"/>
              <a:t>Then I took a second set of John butler </a:t>
            </a:r>
            <a:r>
              <a:rPr lang="en-US" dirty="0" err="1" smtClean="0"/>
              <a:t>printoouts</a:t>
            </a:r>
            <a:r>
              <a:rPr lang="en-US" dirty="0" smtClean="0"/>
              <a:t> and outlined each section of lath, and numbered it</a:t>
            </a:r>
          </a:p>
          <a:p>
            <a:r>
              <a:rPr lang="en-US" dirty="0" smtClean="0"/>
              <a:t>Lath was stored in a second trailer, with flooring, which was similarly mapped.</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49</a:t>
            </a:fld>
            <a:endParaRPr lang="en-US"/>
          </a:p>
        </p:txBody>
      </p:sp>
    </p:spTree>
    <p:extLst>
      <p:ext uri="{BB962C8B-B14F-4D97-AF65-F5344CB8AC3E}">
        <p14:creationId xmlns:p14="http://schemas.microsoft.com/office/powerpoint/2010/main" val="361689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Middleton Old Town Hall is something I wish every New </a:t>
            </a:r>
            <a:r>
              <a:rPr lang="en-US" dirty="0" err="1" smtClean="0"/>
              <a:t>Hampshirite</a:t>
            </a:r>
            <a:r>
              <a:rPr lang="en-US" dirty="0" smtClean="0"/>
              <a:t> gets to see.  It’s like the Old Man on the Mountain, except that it has yet to crumble.</a:t>
            </a:r>
          </a:p>
          <a:p>
            <a:r>
              <a:rPr lang="en-US" dirty="0" smtClean="0"/>
              <a:t>The</a:t>
            </a:r>
            <a:r>
              <a:rPr lang="en-US" baseline="0" dirty="0" smtClean="0"/>
              <a:t> building committee responsible isn’t going to let that happen</a:t>
            </a:r>
            <a:endParaRPr lang="en-US" dirty="0" smtClean="0"/>
          </a:p>
          <a:p>
            <a:r>
              <a:rPr lang="en-US" dirty="0" smtClean="0"/>
              <a:t>When you walk into the building, it looks like almost every other church basement that I’ve visited.</a:t>
            </a:r>
            <a:r>
              <a:rPr lang="en-US" baseline="0" dirty="0" smtClean="0"/>
              <a:t>  Smells like every other one, too.</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5</a:t>
            </a:fld>
            <a:endParaRPr lang="en-US"/>
          </a:p>
        </p:txBody>
      </p:sp>
    </p:spTree>
    <p:extLst>
      <p:ext uri="{BB962C8B-B14F-4D97-AF65-F5344CB8AC3E}">
        <p14:creationId xmlns:p14="http://schemas.microsoft.com/office/powerpoint/2010/main" val="4351924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lath had been removed, there was revealed a layer of furring strips that created a cavity in the exterior walls in which the shutters could slide, and not interfere with the plaster keys.  Do</a:t>
            </a:r>
            <a:r>
              <a:rPr lang="en-US" baseline="0" dirty="0" smtClean="0"/>
              <a:t> some of you have homes with sliding shutters?  Do they work?  Every shutter in the </a:t>
            </a:r>
            <a:r>
              <a:rPr lang="en-US" baseline="0" dirty="0" err="1" smtClean="0"/>
              <a:t>Demreitt</a:t>
            </a:r>
            <a:r>
              <a:rPr lang="en-US" baseline="0" dirty="0" smtClean="0"/>
              <a:t> House was still functional, because of the quality of framing behind it.</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50</a:t>
            </a:fld>
            <a:endParaRPr lang="en-US"/>
          </a:p>
        </p:txBody>
      </p:sp>
    </p:spTree>
    <p:extLst>
      <p:ext uri="{BB962C8B-B14F-4D97-AF65-F5344CB8AC3E}">
        <p14:creationId xmlns:p14="http://schemas.microsoft.com/office/powerpoint/2010/main" val="1786064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Oftentimes plaster keys</a:t>
            </a:r>
            <a:r>
              <a:rPr lang="en-US" baseline="0" dirty="0" smtClean="0"/>
              <a:t> can break off and fall into the cavity, making the shutters inoperable.</a:t>
            </a:r>
            <a:endParaRPr lang="en-US" dirty="0" smtClean="0"/>
          </a:p>
          <a:p>
            <a:r>
              <a:rPr lang="en-US" dirty="0" smtClean="0"/>
              <a:t>In order to rebuild the rooms precisely, for the cornice and chair rail miters to match up as they had originally, we had to make the walls either the exact thickness, or possibly a little thicker.</a:t>
            </a:r>
          </a:p>
          <a:p>
            <a:r>
              <a:rPr lang="en-US" dirty="0" smtClean="0"/>
              <a:t>The furring framing itself was impressive, as were the partition walls at this plane of the wall section.  Much of the boards were thick, wide and clearer than what you’d find today.  Throughout this process we were inspired by the craftsmanship that went into the building.  This framing was worth documenting and preserving.</a:t>
            </a:r>
          </a:p>
        </p:txBody>
      </p:sp>
      <p:sp>
        <p:nvSpPr>
          <p:cNvPr id="4" name="Slide Number Placeholder 3"/>
          <p:cNvSpPr>
            <a:spLocks noGrp="1"/>
          </p:cNvSpPr>
          <p:nvPr>
            <p:ph type="sldNum" sz="quarter" idx="10"/>
          </p:nvPr>
        </p:nvSpPr>
        <p:spPr/>
        <p:txBody>
          <a:bodyPr/>
          <a:lstStyle/>
          <a:p>
            <a:fld id="{F487A1B1-453A-244E-A829-3D8588A7A0C9}" type="slidenum">
              <a:rPr lang="en-US" smtClean="0"/>
              <a:t>51</a:t>
            </a:fld>
            <a:endParaRPr lang="en-US"/>
          </a:p>
        </p:txBody>
      </p:sp>
    </p:spTree>
    <p:extLst>
      <p:ext uri="{BB962C8B-B14F-4D97-AF65-F5344CB8AC3E}">
        <p14:creationId xmlns:p14="http://schemas.microsoft.com/office/powerpoint/2010/main" val="4176643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alternate</a:t>
            </a:r>
            <a:r>
              <a:rPr lang="en-US" baseline="0" dirty="0" smtClean="0"/>
              <a:t> way that they framed the shutter cavities</a:t>
            </a:r>
          </a:p>
          <a:p>
            <a:r>
              <a:rPr lang="en-US" dirty="0" smtClean="0"/>
              <a:t>I labeled the </a:t>
            </a:r>
            <a:r>
              <a:rPr lang="en-US" dirty="0" err="1" smtClean="0"/>
              <a:t>subwall</a:t>
            </a:r>
            <a:r>
              <a:rPr lang="en-US" dirty="0" smtClean="0"/>
              <a:t> framing by brushing a square of white shellac in the upper right hand corner of the piece and writing an inventory number with the room number, the wall letter preceded by “S”, and an item number</a:t>
            </a:r>
          </a:p>
          <a:p>
            <a:r>
              <a:rPr lang="en-US" dirty="0" smtClean="0"/>
              <a:t>after every piece had been labeled, I went back through every room and did my best to imitate John Butler.  I used a tripod and consumer grade digital SLR to photograph every wall.  Each photograph I checked the focus to be sure that I could zoom in and read the item number painted on the sub wall piece</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52</a:t>
            </a:fld>
            <a:endParaRPr lang="en-US"/>
          </a:p>
        </p:txBody>
      </p:sp>
    </p:spTree>
    <p:extLst>
      <p:ext uri="{BB962C8B-B14F-4D97-AF65-F5344CB8AC3E}">
        <p14:creationId xmlns:p14="http://schemas.microsoft.com/office/powerpoint/2010/main" val="2873233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attention to detail found throughout the house extended even to the sheathing.  The sheathing was bevel-edged and weather-jointed, so that water that was drive behind the claps could not travel to the inside of the sheathing</a:t>
            </a:r>
          </a:p>
          <a:p>
            <a:r>
              <a:rPr lang="en-US" dirty="0" smtClean="0"/>
              <a:t>This detail was one reason why the frame was in such good condition.  In fact, the areas in which we found major deterioration were obvious.  The sills.  The front post onto which a gutter had been aimed.  The girt below the window that was placed directly below a valley</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53</a:t>
            </a:fld>
            <a:endParaRPr lang="en-US"/>
          </a:p>
        </p:txBody>
      </p:sp>
    </p:spTree>
    <p:extLst>
      <p:ext uri="{BB962C8B-B14F-4D97-AF65-F5344CB8AC3E}">
        <p14:creationId xmlns:p14="http://schemas.microsoft.com/office/powerpoint/2010/main" val="2026400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Sheathing was </a:t>
            </a:r>
            <a:r>
              <a:rPr lang="en-US" dirty="0" err="1" smtClean="0"/>
              <a:t>labelled</a:t>
            </a:r>
            <a:r>
              <a:rPr lang="en-US" dirty="0" smtClean="0"/>
              <a:t> in the same manner as the sub wall framing.  The walls of the exterior were </a:t>
            </a:r>
            <a:r>
              <a:rPr lang="en-US" dirty="0" err="1" smtClean="0"/>
              <a:t>labelled</a:t>
            </a:r>
            <a:r>
              <a:rPr lang="en-US" dirty="0" smtClean="0"/>
              <a:t> with the room numbers 001 and 002 for the house and ell respectively.</a:t>
            </a:r>
          </a:p>
          <a:p>
            <a:r>
              <a:rPr lang="en-US" dirty="0" smtClean="0"/>
              <a:t>We </a:t>
            </a:r>
            <a:r>
              <a:rPr lang="en-US" dirty="0" err="1" smtClean="0"/>
              <a:t>labelled</a:t>
            </a:r>
            <a:r>
              <a:rPr lang="en-US" dirty="0" smtClean="0"/>
              <a:t> each piece of sheathing with the bin and a marker, and took another series of exterior photos</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54</a:t>
            </a:fld>
            <a:endParaRPr lang="en-US"/>
          </a:p>
        </p:txBody>
      </p:sp>
    </p:spTree>
    <p:extLst>
      <p:ext uri="{BB962C8B-B14F-4D97-AF65-F5344CB8AC3E}">
        <p14:creationId xmlns:p14="http://schemas.microsoft.com/office/powerpoint/2010/main" val="305995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tagging and dismantling the entire house, labeling the frame was easy.</a:t>
            </a:r>
          </a:p>
          <a:p>
            <a:r>
              <a:rPr lang="en-US" dirty="0" smtClean="0"/>
              <a:t>We usually label the frame from the reference face,</a:t>
            </a:r>
            <a:r>
              <a:rPr lang="en-US" baseline="0" dirty="0" smtClean="0"/>
              <a:t> with a punched copper tag</a:t>
            </a:r>
            <a:endParaRPr lang="en-US" dirty="0" smtClean="0"/>
          </a:p>
          <a:p>
            <a:r>
              <a:rPr lang="en-US" dirty="0" smtClean="0"/>
              <a:t>This frame</a:t>
            </a:r>
            <a:r>
              <a:rPr lang="en-US" baseline="0" dirty="0" smtClean="0"/>
              <a:t> we l</a:t>
            </a:r>
            <a:r>
              <a:rPr lang="en-US" dirty="0" smtClean="0"/>
              <a:t>abeled unusually, with bin and </a:t>
            </a:r>
            <a:r>
              <a:rPr lang="en-US" dirty="0" err="1" smtClean="0"/>
              <a:t>dremel</a:t>
            </a:r>
            <a:r>
              <a:rPr lang="en-US" dirty="0" smtClean="0"/>
              <a:t>, on the non-reference (interior) face, because when the house is re-built, the frame will likely be hidden</a:t>
            </a:r>
          </a:p>
          <a:p>
            <a:r>
              <a:rPr lang="en-US" dirty="0" smtClean="0"/>
              <a:t>I would not recommend this manner of labeling for most frames, or for any frame that will be exposed to the weather for any period of time.  The reason used the bin is that it doesn’t soak into the wood and is</a:t>
            </a:r>
            <a:r>
              <a:rPr lang="en-US" baseline="0" dirty="0" smtClean="0"/>
              <a:t> too</a:t>
            </a:r>
            <a:r>
              <a:rPr lang="en-US" dirty="0" smtClean="0"/>
              <a:t> easily reversible.  </a:t>
            </a:r>
          </a:p>
          <a:p>
            <a:r>
              <a:rPr lang="en-US" dirty="0" smtClean="0"/>
              <a:t>On a recent job, we used the bin when tags weren’t available, and a lot of the tags flaked off in the snow.  This is another reason that good photos are necessary</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55</a:t>
            </a:fld>
            <a:endParaRPr lang="en-US"/>
          </a:p>
        </p:txBody>
      </p:sp>
    </p:spTree>
    <p:extLst>
      <p:ext uri="{BB962C8B-B14F-4D97-AF65-F5344CB8AC3E}">
        <p14:creationId xmlns:p14="http://schemas.microsoft.com/office/powerpoint/2010/main" val="3752151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dismantled the ell frame long before the house frame came down</a:t>
            </a:r>
          </a:p>
          <a:p>
            <a:r>
              <a:rPr lang="en-US" dirty="0" smtClean="0"/>
              <a:t>The ell was one and a little half stories, so we were able to dismantle by hand, using a lot of interns and using the company lull</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56</a:t>
            </a:fld>
            <a:endParaRPr lang="en-US"/>
          </a:p>
        </p:txBody>
      </p:sp>
    </p:spTree>
    <p:extLst>
      <p:ext uri="{BB962C8B-B14F-4D97-AF65-F5344CB8AC3E}">
        <p14:creationId xmlns:p14="http://schemas.microsoft.com/office/powerpoint/2010/main" val="30580808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got to the last bent, we found that the ell was attached to the house with the biggest spikes I’ve even seen.  They have prongs cut into them, so that they couldn’t worm their way out</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57</a:t>
            </a:fld>
            <a:endParaRPr lang="en-US"/>
          </a:p>
        </p:txBody>
      </p:sp>
    </p:spTree>
    <p:extLst>
      <p:ext uri="{BB962C8B-B14F-4D97-AF65-F5344CB8AC3E}">
        <p14:creationId xmlns:p14="http://schemas.microsoft.com/office/powerpoint/2010/main" val="10158594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58</a:t>
            </a:fld>
            <a:endParaRPr lang="en-US"/>
          </a:p>
        </p:txBody>
      </p:sp>
    </p:spTree>
    <p:extLst>
      <p:ext uri="{BB962C8B-B14F-4D97-AF65-F5344CB8AC3E}">
        <p14:creationId xmlns:p14="http://schemas.microsoft.com/office/powerpoint/2010/main" val="39588355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seven hearths, that the client wanted to rebuild, documentation of placement of the chimneys was imperative.</a:t>
            </a:r>
          </a:p>
          <a:p>
            <a:r>
              <a:rPr lang="en-US" dirty="0" smtClean="0"/>
              <a:t>We did save all the bricks, but saved the hearth brick separately</a:t>
            </a:r>
          </a:p>
          <a:p>
            <a:r>
              <a:rPr lang="en-US" dirty="0" smtClean="0"/>
              <a:t>In order to document the hearths, I compulsively measured the entire chimney, and its location within the frame.  And modeled it within the house’s </a:t>
            </a:r>
            <a:r>
              <a:rPr lang="en-US" dirty="0" err="1" smtClean="0"/>
              <a:t>SketchUp</a:t>
            </a:r>
            <a:r>
              <a:rPr lang="en-US" dirty="0" smtClean="0"/>
              <a:t> model</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59</a:t>
            </a:fld>
            <a:endParaRPr lang="en-US"/>
          </a:p>
        </p:txBody>
      </p:sp>
    </p:spTree>
    <p:extLst>
      <p:ext uri="{BB962C8B-B14F-4D97-AF65-F5344CB8AC3E}">
        <p14:creationId xmlns:p14="http://schemas.microsoft.com/office/powerpoint/2010/main" val="346507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when you go upstairs, you enter one of the most beautifully</a:t>
            </a:r>
            <a:r>
              <a:rPr lang="en-US" baseline="0" dirty="0" smtClean="0"/>
              <a:t> preserved meetinghouse’s I have ever had the pleasure of visiting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an immersive experience, being surrounded on four walls by this mural, painted in 1841, by John Avery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Cheryl Kimball completed a lot of the initial legwork as it comes to assessments.  She researched the building, applied for National Register Status and applied for an LCHIP grant, administered through NHPA, and that’s how we got involved.</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6</a:t>
            </a:fld>
            <a:endParaRPr lang="en-US"/>
          </a:p>
        </p:txBody>
      </p:sp>
    </p:spTree>
    <p:extLst>
      <p:ext uri="{BB962C8B-B14F-4D97-AF65-F5344CB8AC3E}">
        <p14:creationId xmlns:p14="http://schemas.microsoft.com/office/powerpoint/2010/main" val="20151791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 have a separate set of drawings</a:t>
            </a:r>
            <a:r>
              <a:rPr lang="en-US" baseline="0" dirty="0" smtClean="0"/>
              <a:t> just for the chimney</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60</a:t>
            </a:fld>
            <a:endParaRPr lang="en-US"/>
          </a:p>
        </p:txBody>
      </p:sp>
    </p:spTree>
    <p:extLst>
      <p:ext uri="{BB962C8B-B14F-4D97-AF65-F5344CB8AC3E}">
        <p14:creationId xmlns:p14="http://schemas.microsoft.com/office/powerpoint/2010/main" val="30654685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as the chimney was dismantled, we photographed the flues from above every 10 courses.  With occasional additional elevation shots</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61</a:t>
            </a:fld>
            <a:endParaRPr lang="en-US"/>
          </a:p>
        </p:txBody>
      </p:sp>
    </p:spTree>
    <p:extLst>
      <p:ext uri="{BB962C8B-B14F-4D97-AF65-F5344CB8AC3E}">
        <p14:creationId xmlns:p14="http://schemas.microsoft.com/office/powerpoint/2010/main" val="601835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dismantled the house over the course of two crane days.</a:t>
            </a:r>
          </a:p>
          <a:p>
            <a:r>
              <a:rPr lang="en-US" dirty="0" smtClean="0"/>
              <a:t>Both days went smoothly due to extensive planning and management of crew.  Before the day began, we mapped out every persons role and location as the building was taken down, and set logical goals for the days.</a:t>
            </a:r>
          </a:p>
          <a:p>
            <a:r>
              <a:rPr lang="en-US" dirty="0" smtClean="0"/>
              <a:t>To the extent possible pins were popped before the crane came on site, and the frame was braced with 2x8s</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62</a:t>
            </a:fld>
            <a:endParaRPr lang="en-US"/>
          </a:p>
        </p:txBody>
      </p:sp>
    </p:spTree>
    <p:extLst>
      <p:ext uri="{BB962C8B-B14F-4D97-AF65-F5344CB8AC3E}">
        <p14:creationId xmlns:p14="http://schemas.microsoft.com/office/powerpoint/2010/main" val="37815019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even had enough crew to have a resident photographer on the days of the takedown, and have a number of great action shots from those crane days</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63</a:t>
            </a:fld>
            <a:endParaRPr lang="en-US"/>
          </a:p>
        </p:txBody>
      </p:sp>
    </p:spTree>
    <p:extLst>
      <p:ext uri="{BB962C8B-B14F-4D97-AF65-F5344CB8AC3E}">
        <p14:creationId xmlns:p14="http://schemas.microsoft.com/office/powerpoint/2010/main" val="21508843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7A1B1-453A-244E-A829-3D8588A7A0C9}" type="slidenum">
              <a:rPr lang="en-US" smtClean="0"/>
              <a:t>64</a:t>
            </a:fld>
            <a:endParaRPr lang="en-US"/>
          </a:p>
        </p:txBody>
      </p:sp>
    </p:spTree>
    <p:extLst>
      <p:ext uri="{BB962C8B-B14F-4D97-AF65-F5344CB8AC3E}">
        <p14:creationId xmlns:p14="http://schemas.microsoft.com/office/powerpoint/2010/main" val="153961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frame was taken down around the stairs, which were then marine-shrink-wrapped in the manner of a boat being put to bed for winter, which</a:t>
            </a:r>
            <a:r>
              <a:rPr lang="en-US" baseline="0" dirty="0" smtClean="0"/>
              <a:t> </a:t>
            </a:r>
            <a:r>
              <a:rPr lang="en-US" dirty="0" smtClean="0"/>
              <a:t>was then</a:t>
            </a:r>
            <a:r>
              <a:rPr lang="en-US" baseline="0" dirty="0" smtClean="0"/>
              <a:t> </a:t>
            </a:r>
            <a:r>
              <a:rPr lang="en-US" dirty="0" smtClean="0"/>
              <a:t>loaded onto it’s own trailer.</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65</a:t>
            </a:fld>
            <a:endParaRPr lang="en-US"/>
          </a:p>
        </p:txBody>
      </p:sp>
    </p:spTree>
    <p:extLst>
      <p:ext uri="{BB962C8B-B14F-4D97-AF65-F5344CB8AC3E}">
        <p14:creationId xmlns:p14="http://schemas.microsoft.com/office/powerpoint/2010/main" val="31316012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the house is loaded into four trailers, plus the stairs, pallets of slate, granite and original brick.  We are trying to sell the house as a kit, with all documentation, at cost, which is less than our hourly rate - for $176,000.  </a:t>
            </a:r>
          </a:p>
          <a:p>
            <a:r>
              <a:rPr lang="en-US" dirty="0" smtClean="0"/>
              <a:t>In order for PTF to rebuild the house, as is, replacing the chimney and slate roof, but with no modern upgrades, the house would be $885,000.  </a:t>
            </a:r>
          </a:p>
          <a:p>
            <a:r>
              <a:rPr lang="en-US" dirty="0" smtClean="0"/>
              <a:t>There is room to discount that price significantly with the use of local, lower-priced subs.  Ultimately, rebuilding the house for contemporary use will be upwards of $1 million.</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66</a:t>
            </a:fld>
            <a:endParaRPr lang="en-US"/>
          </a:p>
        </p:txBody>
      </p:sp>
    </p:spTree>
    <p:extLst>
      <p:ext uri="{BB962C8B-B14F-4D97-AF65-F5344CB8AC3E}">
        <p14:creationId xmlns:p14="http://schemas.microsoft.com/office/powerpoint/2010/main" val="40261095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of all, we want</a:t>
            </a:r>
            <a:r>
              <a:rPr lang="en-US" baseline="0" dirty="0" smtClean="0"/>
              <a:t> you to know that this level of craftsmanship is impressive, but if you look around your own homes, you will probably find similar surprises and level of craft.</a:t>
            </a:r>
            <a:endParaRPr lang="en-US" dirty="0" smtClean="0"/>
          </a:p>
          <a:p>
            <a:endParaRPr lang="en-US" smtClean="0"/>
          </a:p>
          <a:p>
            <a:r>
              <a:rPr lang="en-US" smtClean="0"/>
              <a:t>Assessment </a:t>
            </a:r>
            <a:r>
              <a:rPr lang="en-US" dirty="0" smtClean="0"/>
              <a:t>is a necessary part of any construction project, but especially so for preservation.  Clarifying your goals at the beginning of an assessment is important, so that you are able to apply the appropriate tools.</a:t>
            </a:r>
          </a:p>
          <a:p>
            <a:r>
              <a:rPr lang="en-US" dirty="0" smtClean="0"/>
              <a:t>Both of these assessments could have been improved by more clearly outlining our goals and ultimate products ahead of time.  </a:t>
            </a:r>
          </a:p>
          <a:p>
            <a:r>
              <a:rPr lang="en-US" dirty="0" smtClean="0"/>
              <a:t>MOTH’s report required extensive revising to align with NHPA’s new and improved assessment guidelines. </a:t>
            </a:r>
          </a:p>
          <a:p>
            <a:r>
              <a:rPr lang="en-US" dirty="0" err="1" smtClean="0"/>
              <a:t>Demeritt</a:t>
            </a:r>
            <a:r>
              <a:rPr lang="en-US" dirty="0" smtClean="0"/>
              <a:t> House may have been a more successful project if the first assessment had included a repair estimate and prioritization component - we may have been able to cut items at the beginning, like lath preservation or adding client participation, to make the whole package more affordable for the client.</a:t>
            </a:r>
          </a:p>
          <a:p>
            <a:r>
              <a:rPr lang="en-US" dirty="0" smtClean="0"/>
              <a:t>We’d love to talk to you more about these projects or your specific assessment questions.  Feel free to ask now, or visit us at our booth to see parts of the </a:t>
            </a:r>
            <a:r>
              <a:rPr lang="en-US" dirty="0" err="1" smtClean="0"/>
              <a:t>Demeritt</a:t>
            </a:r>
            <a:r>
              <a:rPr lang="en-US" dirty="0" smtClean="0"/>
              <a:t> house on display.</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67</a:t>
            </a:fld>
            <a:endParaRPr lang="en-US"/>
          </a:p>
        </p:txBody>
      </p:sp>
    </p:spTree>
    <p:extLst>
      <p:ext uri="{BB962C8B-B14F-4D97-AF65-F5344CB8AC3E}">
        <p14:creationId xmlns:p14="http://schemas.microsoft.com/office/powerpoint/2010/main" val="105689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show you the</a:t>
            </a:r>
            <a:r>
              <a:rPr lang="en-US" baseline="0" dirty="0" smtClean="0"/>
              <a:t> box pews, which have hand-painted numbering on their doors</a:t>
            </a:r>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7</a:t>
            </a:fld>
            <a:endParaRPr lang="en-US"/>
          </a:p>
        </p:txBody>
      </p:sp>
    </p:spTree>
    <p:extLst>
      <p:ext uri="{BB962C8B-B14F-4D97-AF65-F5344CB8AC3E}">
        <p14:creationId xmlns:p14="http://schemas.microsoft.com/office/powerpoint/2010/main" val="284081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building committee was</a:t>
            </a:r>
            <a:r>
              <a:rPr lang="en-US" dirty="0" smtClean="0"/>
              <a:t> aware of problems with the foundation, the second floor framing, and the mural upstairs.  They needed a way to identify and prioritize the problems at hand.</a:t>
            </a:r>
          </a:p>
          <a:p>
            <a:r>
              <a:rPr lang="en-US" dirty="0" smtClean="0"/>
              <a:t>They also had an old schoolhouse that had been moved, and attached to the building,</a:t>
            </a:r>
            <a:r>
              <a:rPr lang="en-US" baseline="0" dirty="0" smtClean="0"/>
              <a:t> and needed to date the frame</a:t>
            </a:r>
            <a:endParaRPr lang="en-US" dirty="0" smtClean="0"/>
          </a:p>
          <a:p>
            <a:r>
              <a:rPr lang="en-US" dirty="0" smtClean="0"/>
              <a:t>They needed some kind of baseline documentation, as a community, to document their starting point. They needed a comprehensive model and drawings of the building and frame, so that the town’s board of directors could understand the problems and work with the community to make the necessary repairs, and steps towards preservation</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8</a:t>
            </a:fld>
            <a:endParaRPr lang="en-US"/>
          </a:p>
        </p:txBody>
      </p:sp>
    </p:spTree>
    <p:extLst>
      <p:ext uri="{BB962C8B-B14F-4D97-AF65-F5344CB8AC3E}">
        <p14:creationId xmlns:p14="http://schemas.microsoft.com/office/powerpoint/2010/main" val="2194166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Middleton, over the course of three visits, we spent a lot of time in the basement, where we found</a:t>
            </a:r>
            <a:r>
              <a:rPr lang="en-US" baseline="0" dirty="0" smtClean="0"/>
              <a:t> the source of that smell.</a:t>
            </a:r>
          </a:p>
          <a:p>
            <a:r>
              <a:rPr lang="en-US" dirty="0" smtClean="0"/>
              <a:t>Identifying the extent of the rot, measuring the framing members and taking pictures.  Using that information, we were able to come up with this drawings of the undercarriage</a:t>
            </a:r>
          </a:p>
          <a:p>
            <a:endParaRPr lang="en-US" dirty="0"/>
          </a:p>
        </p:txBody>
      </p:sp>
      <p:sp>
        <p:nvSpPr>
          <p:cNvPr id="4" name="Slide Number Placeholder 3"/>
          <p:cNvSpPr>
            <a:spLocks noGrp="1"/>
          </p:cNvSpPr>
          <p:nvPr>
            <p:ph type="sldNum" sz="quarter" idx="10"/>
          </p:nvPr>
        </p:nvSpPr>
        <p:spPr/>
        <p:txBody>
          <a:bodyPr/>
          <a:lstStyle/>
          <a:p>
            <a:fld id="{F487A1B1-453A-244E-A829-3D8588A7A0C9}" type="slidenum">
              <a:rPr lang="en-US" smtClean="0"/>
              <a:t>9</a:t>
            </a:fld>
            <a:endParaRPr lang="en-US"/>
          </a:p>
        </p:txBody>
      </p:sp>
    </p:spTree>
    <p:extLst>
      <p:ext uri="{BB962C8B-B14F-4D97-AF65-F5344CB8AC3E}">
        <p14:creationId xmlns:p14="http://schemas.microsoft.com/office/powerpoint/2010/main" val="128304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3587B-7407-5242-9AF5-D06A77940D55}" type="datetimeFigureOut">
              <a:rPr lang="en-US" smtClean="0"/>
              <a:t>3/17/14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90216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3587B-7407-5242-9AF5-D06A77940D55}" type="datetimeFigureOut">
              <a:rPr lang="en-US" smtClean="0"/>
              <a:t>3/17/14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182387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3587B-7407-5242-9AF5-D06A77940D55}" type="datetimeFigureOut">
              <a:rPr lang="en-US" smtClean="0"/>
              <a:t>3/17/14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142174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3587B-7407-5242-9AF5-D06A77940D55}" type="datetimeFigureOut">
              <a:rPr lang="en-US" smtClean="0"/>
              <a:t>3/17/14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181688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3587B-7407-5242-9AF5-D06A77940D55}" type="datetimeFigureOut">
              <a:rPr lang="en-US" smtClean="0"/>
              <a:t>3/17/14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194226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63587B-7407-5242-9AF5-D06A77940D55}" type="datetimeFigureOut">
              <a:rPr lang="en-US" smtClean="0"/>
              <a:t>3/17/14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207812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B63587B-7407-5242-9AF5-D06A77940D55}" type="datetimeFigureOut">
              <a:rPr lang="en-US" smtClean="0"/>
              <a:t>3/17/14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186405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B63587B-7407-5242-9AF5-D06A77940D55}" type="datetimeFigureOut">
              <a:rPr lang="en-US" smtClean="0"/>
              <a:t>3/17/14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102622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B63587B-7407-5242-9AF5-D06A77940D55}" type="datetimeFigureOut">
              <a:rPr lang="en-US" smtClean="0"/>
              <a:t>3/17/14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234327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63587B-7407-5242-9AF5-D06A77940D55}" type="datetimeFigureOut">
              <a:rPr lang="en-US" smtClean="0"/>
              <a:t>3/17/14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227309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BCE863-8EEA-5B42-A198-D12D4D37DEF9}" type="slidenum">
              <a:rPr lang="en-US" smtClean="0"/>
              <a:t>‹#›</a:t>
            </a:fld>
            <a:endParaRPr lang="en-US"/>
          </a:p>
        </p:txBody>
      </p:sp>
    </p:spTree>
    <p:extLst>
      <p:ext uri="{BB962C8B-B14F-4D97-AF65-F5344CB8AC3E}">
        <p14:creationId xmlns:p14="http://schemas.microsoft.com/office/powerpoint/2010/main" val="1834103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300" y="5421122"/>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7" name="Text Placeholder 6"/>
          <p:cNvSpPr>
            <a:spLocks noGrp="1"/>
          </p:cNvSpPr>
          <p:nvPr>
            <p:ph type="body" idx="1"/>
          </p:nvPr>
        </p:nvSpPr>
        <p:spPr>
          <a:xfrm>
            <a:off x="464300" y="448767"/>
            <a:ext cx="8229600" cy="49039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545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6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6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6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1 Exterior Fron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75" y="141250"/>
            <a:ext cx="9170350" cy="6575501"/>
          </a:xfrm>
          <a:prstGeom prst="rect">
            <a:avLst/>
          </a:prstGeom>
        </p:spPr>
      </p:pic>
      <p:sp>
        <p:nvSpPr>
          <p:cNvPr id="3" name="Subtitle 2"/>
          <p:cNvSpPr>
            <a:spLocks noGrp="1"/>
          </p:cNvSpPr>
          <p:nvPr>
            <p:ph type="subTitle" idx="1"/>
          </p:nvPr>
        </p:nvSpPr>
        <p:spPr>
          <a:xfrm>
            <a:off x="1371600" y="4564198"/>
            <a:ext cx="6400800" cy="1752600"/>
          </a:xfrm>
        </p:spPr>
        <p:txBody>
          <a:bodyPr>
            <a:normAutofit/>
          </a:bodyPr>
          <a:lstStyle/>
          <a:p>
            <a:pPr algn="l"/>
            <a:r>
              <a:rPr lang="en-US" sz="1800" dirty="0" smtClean="0">
                <a:solidFill>
                  <a:schemeClr val="bg1"/>
                </a:solidFill>
              </a:rPr>
              <a:t>Comprehensive Assessment: </a:t>
            </a:r>
          </a:p>
          <a:p>
            <a:pPr algn="l"/>
            <a:r>
              <a:rPr lang="en-US" sz="1800" dirty="0">
                <a:solidFill>
                  <a:schemeClr val="bg1"/>
                </a:solidFill>
              </a:rPr>
              <a:t>M</a:t>
            </a:r>
            <a:r>
              <a:rPr lang="en-US" sz="1800" dirty="0" smtClean="0">
                <a:solidFill>
                  <a:schemeClr val="bg1"/>
                </a:solidFill>
              </a:rPr>
              <a:t>iddleton Old Town Hall and </a:t>
            </a:r>
            <a:r>
              <a:rPr lang="en-US" sz="1800" dirty="0" err="1" smtClean="0">
                <a:solidFill>
                  <a:schemeClr val="bg1"/>
                </a:solidFill>
              </a:rPr>
              <a:t>Demeritt-O’Kane</a:t>
            </a:r>
            <a:r>
              <a:rPr lang="en-US" sz="1800" dirty="0" smtClean="0">
                <a:solidFill>
                  <a:schemeClr val="bg1"/>
                </a:solidFill>
              </a:rPr>
              <a:t> House</a:t>
            </a:r>
          </a:p>
          <a:p>
            <a:pPr algn="l"/>
            <a:endParaRPr lang="en-US" sz="1800" dirty="0">
              <a:solidFill>
                <a:schemeClr val="bg1"/>
              </a:solidFill>
            </a:endParaRPr>
          </a:p>
          <a:p>
            <a:pPr algn="l"/>
            <a:r>
              <a:rPr lang="en-US" sz="1800" dirty="0" smtClean="0">
                <a:solidFill>
                  <a:schemeClr val="bg1"/>
                </a:solidFill>
              </a:rPr>
              <a:t>Arron Sturgis and Jessica </a:t>
            </a:r>
            <a:r>
              <a:rPr lang="en-US" sz="1800" dirty="0" err="1" smtClean="0">
                <a:solidFill>
                  <a:schemeClr val="bg1"/>
                </a:solidFill>
              </a:rPr>
              <a:t>MilNeil</a:t>
            </a:r>
            <a:endParaRPr lang="en-US" sz="1800" dirty="0" smtClean="0">
              <a:solidFill>
                <a:schemeClr val="bg1"/>
              </a:solidFill>
            </a:endParaRPr>
          </a:p>
          <a:p>
            <a:pPr algn="l"/>
            <a:r>
              <a:rPr lang="en-US" sz="1800" dirty="0" smtClean="0">
                <a:solidFill>
                  <a:schemeClr val="bg1"/>
                </a:solidFill>
              </a:rPr>
              <a:t>Preservation Timber Framing</a:t>
            </a:r>
            <a:endParaRPr lang="en-US" sz="1800" dirty="0">
              <a:solidFill>
                <a:schemeClr val="bg1"/>
              </a:solidFill>
            </a:endParaRPr>
          </a:p>
        </p:txBody>
      </p:sp>
    </p:spTree>
    <p:extLst>
      <p:ext uri="{BB962C8B-B14F-4D97-AF65-F5344CB8AC3E}">
        <p14:creationId xmlns:p14="http://schemas.microsoft.com/office/powerpoint/2010/main" val="29171307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Middleton Old Town Hall Layout</a:t>
            </a:r>
            <a:br>
              <a:rPr lang="en-US" sz="1800" dirty="0" smtClean="0"/>
            </a:br>
            <a:r>
              <a:rPr lang="en-US" sz="1800" dirty="0" smtClean="0"/>
              <a:t>Front </a:t>
            </a:r>
            <a:r>
              <a:rPr lang="en-US" sz="1800" dirty="0" err="1" smtClean="0"/>
              <a:t>Iso</a:t>
            </a:r>
            <a:r>
              <a:rPr lang="en-US" sz="1800" dirty="0" smtClean="0"/>
              <a:t/>
            </a:r>
            <a:br>
              <a:rPr lang="en-US" sz="1800" dirty="0" smtClean="0"/>
            </a:br>
            <a:r>
              <a:rPr lang="en-US" sz="1800" dirty="0" smtClean="0"/>
              <a:t>Jessica </a:t>
            </a:r>
            <a:r>
              <a:rPr lang="en-US" sz="1800" dirty="0" err="1" smtClean="0"/>
              <a:t>MilNeil</a:t>
            </a:r>
            <a:r>
              <a:rPr lang="en-US" sz="1800" dirty="0" smtClean="0"/>
              <a:t>, Preservation Timber Framing, February 2013</a:t>
            </a:r>
            <a:endParaRPr lang="en-US" sz="1800" dirty="0"/>
          </a:p>
        </p:txBody>
      </p:sp>
      <p:pic>
        <p:nvPicPr>
          <p:cNvPr id="3" name="Content Placeholder 2" descr="015 MOTH layout 2 14 13_01.jpg"/>
          <p:cNvPicPr>
            <a:picLocks noGrp="1" noChangeAspect="1"/>
          </p:cNvPicPr>
          <p:nvPr>
            <p:ph idx="1"/>
          </p:nvPr>
        </p:nvPicPr>
        <p:blipFill>
          <a:blip r:embed="rId3" cstate="email">
            <a:extLst>
              <a:ext uri="{28A0092B-C50C-407E-A947-70E740481C1C}">
                <a14:useLocalDpi xmlns:a14="http://schemas.microsoft.com/office/drawing/2010/main"/>
              </a:ext>
            </a:extLst>
          </a:blip>
          <a:srcRect l="-11046" r="-11046"/>
          <a:stretch>
            <a:fillRect/>
          </a:stretch>
        </p:blipFill>
        <p:spPr>
          <a:xfrm>
            <a:off x="457200" y="403225"/>
            <a:ext cx="8229600" cy="5208588"/>
          </a:xfrm>
        </p:spPr>
      </p:pic>
    </p:spTree>
    <p:extLst>
      <p:ext uri="{BB962C8B-B14F-4D97-AF65-F5344CB8AC3E}">
        <p14:creationId xmlns:p14="http://schemas.microsoft.com/office/powerpoint/2010/main" val="8222880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Middleton Old Town Hall Layout</a:t>
            </a:r>
            <a:br>
              <a:rPr lang="en-US" sz="1800" dirty="0" smtClean="0"/>
            </a:br>
            <a:r>
              <a:rPr lang="en-US" sz="1800" dirty="0" smtClean="0"/>
              <a:t>Sill Level</a:t>
            </a:r>
            <a:br>
              <a:rPr lang="en-US" sz="1800" dirty="0" smtClean="0"/>
            </a:br>
            <a:r>
              <a:rPr lang="en-US" sz="1800" dirty="0" smtClean="0"/>
              <a:t>Jessica </a:t>
            </a:r>
            <a:r>
              <a:rPr lang="en-US" sz="1800" dirty="0" err="1" smtClean="0"/>
              <a:t>MilNeil</a:t>
            </a:r>
            <a:r>
              <a:rPr lang="en-US" sz="1800" dirty="0" smtClean="0"/>
              <a:t>, Preservation Timber Framing, September 2012</a:t>
            </a:r>
            <a:endParaRPr lang="en-US" sz="1800" dirty="0"/>
          </a:p>
        </p:txBody>
      </p:sp>
      <p:pic>
        <p:nvPicPr>
          <p:cNvPr id="3" name="Content Placeholder 2" descr="016 MOTH layout 2 14 13_14.jpg"/>
          <p:cNvPicPr>
            <a:picLocks noGrp="1" noChangeAspect="1"/>
          </p:cNvPicPr>
          <p:nvPr>
            <p:ph idx="1"/>
          </p:nvPr>
        </p:nvPicPr>
        <p:blipFill>
          <a:blip r:embed="rId3" cstate="email">
            <a:extLst>
              <a:ext uri="{28A0092B-C50C-407E-A947-70E740481C1C}">
                <a14:useLocalDpi xmlns:a14="http://schemas.microsoft.com/office/drawing/2010/main"/>
              </a:ext>
            </a:extLst>
          </a:blip>
          <a:srcRect l="-11046" r="-11046"/>
          <a:stretch>
            <a:fillRect/>
          </a:stretch>
        </p:blipFill>
        <p:spPr>
          <a:xfrm>
            <a:off x="457200" y="403225"/>
            <a:ext cx="8229600" cy="5208588"/>
          </a:xfrm>
        </p:spPr>
      </p:pic>
    </p:spTree>
    <p:extLst>
      <p:ext uri="{BB962C8B-B14F-4D97-AF65-F5344CB8AC3E}">
        <p14:creationId xmlns:p14="http://schemas.microsoft.com/office/powerpoint/2010/main" val="18434099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MOTH, Schoolhouse Attic</a:t>
            </a:r>
            <a:r>
              <a:rPr lang="en-US" sz="1800" dirty="0"/>
              <a:t/>
            </a:r>
            <a:br>
              <a:rPr lang="en-US" sz="1800" dirty="0"/>
            </a:br>
            <a:r>
              <a:rPr lang="en-US" sz="1800" dirty="0" smtClean="0"/>
              <a:t>Facing north gable,  west pitch</a:t>
            </a:r>
            <a:br>
              <a:rPr lang="en-US" sz="1800" dirty="0" smtClean="0"/>
            </a:br>
            <a:r>
              <a:rPr lang="en-US" sz="1800" dirty="0" smtClean="0"/>
              <a:t>Jessica </a:t>
            </a:r>
            <a:r>
              <a:rPr lang="en-US" sz="1800" dirty="0" err="1" smtClean="0"/>
              <a:t>MilNeil</a:t>
            </a:r>
            <a:r>
              <a:rPr lang="en-US" sz="1800" dirty="0" smtClean="0"/>
              <a:t>, Preservation Timber Framing, February 2013</a:t>
            </a:r>
            <a:endParaRPr lang="en-US" sz="1800" dirty="0"/>
          </a:p>
        </p:txBody>
      </p:sp>
      <p:pic>
        <p:nvPicPr>
          <p:cNvPr id="3" name="Content Placeholder 2" descr="017 School attic, toward North gable, West side.jpg"/>
          <p:cNvPicPr>
            <a:picLocks noGrp="1" noChangeAspect="1"/>
          </p:cNvPicPr>
          <p:nvPr>
            <p:ph idx="1"/>
          </p:nvPr>
        </p:nvPicPr>
        <p:blipFill>
          <a:blip r:embed="rId3" cstate="email">
            <a:extLst>
              <a:ext uri="{28A0092B-C50C-407E-A947-70E740481C1C}">
                <a14:useLocalDpi xmlns:a14="http://schemas.microsoft.com/office/drawing/2010/main"/>
              </a:ext>
            </a:extLst>
          </a:blip>
          <a:srcRect l="-68500" r="-68500"/>
          <a:stretch>
            <a:fillRect/>
          </a:stretch>
        </p:blipFill>
        <p:spPr>
          <a:xfrm>
            <a:off x="457200" y="403225"/>
            <a:ext cx="8229600" cy="5208588"/>
          </a:xfrm>
        </p:spPr>
      </p:pic>
    </p:spTree>
    <p:extLst>
      <p:ext uri="{BB962C8B-B14F-4D97-AF65-F5344CB8AC3E}">
        <p14:creationId xmlns:p14="http://schemas.microsoft.com/office/powerpoint/2010/main" val="9661949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MOTH, Schoolhouse attic</a:t>
            </a:r>
            <a:br>
              <a:rPr lang="en-US" sz="1800" dirty="0" smtClean="0"/>
            </a:br>
            <a:r>
              <a:rPr lang="en-US" sz="1800" dirty="0" smtClean="0"/>
              <a:t>West rafter, Bent 3, rafter-tie-plate connection, or lack thereof</a:t>
            </a:r>
            <a:br>
              <a:rPr lang="en-US" sz="1800" dirty="0" smtClean="0"/>
            </a:br>
            <a:r>
              <a:rPr lang="en-US" sz="1800" dirty="0" smtClean="0"/>
              <a:t>Jessica </a:t>
            </a:r>
            <a:r>
              <a:rPr lang="en-US" sz="1800" dirty="0" err="1" smtClean="0"/>
              <a:t>MilNeil</a:t>
            </a:r>
            <a:r>
              <a:rPr lang="en-US" sz="1800" dirty="0" smtClean="0"/>
              <a:t>, Preservation Timber Framing, September 2012</a:t>
            </a:r>
            <a:endParaRPr lang="en-US" sz="1800" dirty="0"/>
          </a:p>
        </p:txBody>
      </p:sp>
      <p:pic>
        <p:nvPicPr>
          <p:cNvPr id="3" name="Content Placeholder 2" descr="018 School attic, W rafter, tie 3, plate cnxn, detail.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5981370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MOTH Meetinghouse</a:t>
            </a:r>
            <a:br>
              <a:rPr lang="en-US" sz="1800" dirty="0" smtClean="0"/>
            </a:br>
            <a:r>
              <a:rPr lang="en-US" sz="1800" dirty="0" smtClean="0"/>
              <a:t>Mural, Southwest corner</a:t>
            </a:r>
            <a:br>
              <a:rPr lang="en-US" sz="1800" dirty="0" smtClean="0"/>
            </a:br>
            <a:r>
              <a:rPr lang="en-US" sz="1800" dirty="0" smtClean="0"/>
              <a:t>Jessica </a:t>
            </a:r>
            <a:r>
              <a:rPr lang="en-US" sz="1800" dirty="0" err="1" smtClean="0"/>
              <a:t>MilNeil</a:t>
            </a:r>
            <a:r>
              <a:rPr lang="en-US" sz="1800" dirty="0" smtClean="0"/>
              <a:t>, Preservation Timber Framing, February 2013</a:t>
            </a:r>
            <a:endParaRPr lang="en-US" sz="1800" dirty="0"/>
          </a:p>
        </p:txBody>
      </p:sp>
      <p:pic>
        <p:nvPicPr>
          <p:cNvPr id="3" name="Content Placeholder 2" descr="019 Mural southwest corner.jpg"/>
          <p:cNvPicPr>
            <a:picLocks noGrp="1" noChangeAspect="1"/>
          </p:cNvPicPr>
          <p:nvPr>
            <p:ph idx="1"/>
          </p:nvPr>
        </p:nvPicPr>
        <p:blipFill>
          <a:blip r:embed="rId3" cstate="email">
            <a:extLst>
              <a:ext uri="{28A0092B-C50C-407E-A947-70E740481C1C}">
                <a14:useLocalDpi xmlns:a14="http://schemas.microsoft.com/office/drawing/2010/main"/>
              </a:ext>
            </a:extLst>
          </a:blip>
          <a:srcRect l="-44544" r="-44544"/>
          <a:stretch>
            <a:fillRect/>
          </a:stretch>
        </p:blipFill>
        <p:spPr>
          <a:xfrm>
            <a:off x="457200" y="403225"/>
            <a:ext cx="8229600" cy="5208588"/>
          </a:xfrm>
        </p:spPr>
      </p:pic>
    </p:spTree>
    <p:extLst>
      <p:ext uri="{BB962C8B-B14F-4D97-AF65-F5344CB8AC3E}">
        <p14:creationId xmlns:p14="http://schemas.microsoft.com/office/powerpoint/2010/main" val="14216960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Middleton Old Town Hall - Existing Conditions Assessment, May 2013</a:t>
            </a:r>
            <a:br>
              <a:rPr lang="en-US" sz="1800" dirty="0" smtClean="0"/>
            </a:br>
            <a:r>
              <a:rPr lang="en-US" sz="1800" dirty="0" smtClean="0"/>
              <a:t>Preservation Timber Framing, New Hampshire Preservation Alliance (NHPA),</a:t>
            </a:r>
            <a:br>
              <a:rPr lang="en-US" sz="1800" dirty="0" smtClean="0"/>
            </a:br>
            <a:r>
              <a:rPr lang="en-US" sz="1800" dirty="0" smtClean="0"/>
              <a:t>NH Land and Community Heritage Investment Program (LCHIP)</a:t>
            </a:r>
            <a:endParaRPr lang="en-US" sz="1800" dirty="0"/>
          </a:p>
        </p:txBody>
      </p:sp>
      <p:pic>
        <p:nvPicPr>
          <p:cNvPr id="3" name="Content Placeholder 2" descr="020 MOTH Report cover page.jpg"/>
          <p:cNvPicPr>
            <a:picLocks noGrp="1" noChangeAspect="1"/>
          </p:cNvPicPr>
          <p:nvPr>
            <p:ph idx="1"/>
          </p:nvPr>
        </p:nvPicPr>
        <p:blipFill>
          <a:blip r:embed="rId3" cstate="email">
            <a:extLst>
              <a:ext uri="{28A0092B-C50C-407E-A947-70E740481C1C}">
                <a14:useLocalDpi xmlns:a14="http://schemas.microsoft.com/office/drawing/2010/main"/>
              </a:ext>
            </a:extLst>
          </a:blip>
          <a:srcRect l="-47958" r="-47958"/>
          <a:stretch>
            <a:fillRect/>
          </a:stretch>
        </p:blipFill>
        <p:spPr>
          <a:xfrm>
            <a:off x="457200" y="403225"/>
            <a:ext cx="8229600" cy="5208588"/>
          </a:xfrm>
        </p:spPr>
      </p:pic>
    </p:spTree>
    <p:extLst>
      <p:ext uri="{BB962C8B-B14F-4D97-AF65-F5344CB8AC3E}">
        <p14:creationId xmlns:p14="http://schemas.microsoft.com/office/powerpoint/2010/main" val="22730603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a:t>
            </a:r>
            <a:br>
              <a:rPr lang="en-US" sz="1800" dirty="0" smtClean="0"/>
            </a:br>
            <a:r>
              <a:rPr lang="en-US" sz="1800" dirty="0" smtClean="0"/>
              <a:t>History of the Town of Durham, 1913</a:t>
            </a:r>
            <a:endParaRPr lang="en-US" sz="1800" dirty="0"/>
          </a:p>
        </p:txBody>
      </p:sp>
      <p:pic>
        <p:nvPicPr>
          <p:cNvPr id="3" name="Content Placeholder 2" descr="022 Albert Demeritt Residence.jpg"/>
          <p:cNvPicPr>
            <a:picLocks noGrp="1" noChangeAspect="1"/>
          </p:cNvPicPr>
          <p:nvPr>
            <p:ph idx="1"/>
          </p:nvPr>
        </p:nvPicPr>
        <p:blipFill>
          <a:blip r:embed="rId3" cstate="email">
            <a:extLst>
              <a:ext uri="{28A0092B-C50C-407E-A947-70E740481C1C}">
                <a14:useLocalDpi xmlns:a14="http://schemas.microsoft.com/office/drawing/2010/main"/>
              </a:ext>
            </a:extLst>
          </a:blip>
          <a:srcRect l="-7899" r="-7899"/>
          <a:stretch>
            <a:fillRect/>
          </a:stretch>
        </p:blipFill>
        <p:spPr>
          <a:xfrm>
            <a:off x="457200" y="403225"/>
            <a:ext cx="8229600" cy="5208588"/>
          </a:xfrm>
        </p:spPr>
      </p:pic>
    </p:spTree>
    <p:extLst>
      <p:ext uri="{BB962C8B-B14F-4D97-AF65-F5344CB8AC3E}">
        <p14:creationId xmlns:p14="http://schemas.microsoft.com/office/powerpoint/2010/main" val="4052304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a:t>
            </a:r>
            <a:br>
              <a:rPr lang="en-US" sz="1800" dirty="0" smtClean="0"/>
            </a:br>
            <a:r>
              <a:rPr lang="en-US" sz="1800" dirty="0" smtClean="0"/>
              <a:t>Exterior Front, “Room 001,” Wall C</a:t>
            </a:r>
            <a:br>
              <a:rPr lang="en-US" sz="1800" dirty="0" smtClean="0"/>
            </a:br>
            <a:r>
              <a:rPr lang="en-US" sz="1800" dirty="0" smtClean="0"/>
              <a:t>John Butler, Preservation Timber Framing, January 2012</a:t>
            </a:r>
            <a:endParaRPr lang="en-US" sz="1800" dirty="0"/>
          </a:p>
        </p:txBody>
      </p:sp>
      <p:pic>
        <p:nvPicPr>
          <p:cNvPr id="3" name="Content Placeholder 2" descr="006 001_C_ Exterior front jpeg.jpg"/>
          <p:cNvPicPr>
            <a:picLocks noGrp="1" noChangeAspect="1"/>
          </p:cNvPicPr>
          <p:nvPr>
            <p:ph idx="1"/>
          </p:nvPr>
        </p:nvPicPr>
        <p:blipFill>
          <a:blip r:embed="rId3" cstate="email">
            <a:extLst>
              <a:ext uri="{28A0092B-C50C-407E-A947-70E740481C1C}">
                <a14:useLocalDpi xmlns:a14="http://schemas.microsoft.com/office/drawing/2010/main"/>
              </a:ext>
            </a:extLst>
          </a:blip>
          <a:srcRect l="-2094" r="-2094"/>
          <a:stretch>
            <a:fillRect/>
          </a:stretch>
        </p:blipFill>
        <p:spPr>
          <a:xfrm>
            <a:off x="457200" y="403225"/>
            <a:ext cx="8229600" cy="5208588"/>
          </a:xfrm>
        </p:spPr>
      </p:pic>
    </p:spTree>
    <p:extLst>
      <p:ext uri="{BB962C8B-B14F-4D97-AF65-F5344CB8AC3E}">
        <p14:creationId xmlns:p14="http://schemas.microsoft.com/office/powerpoint/2010/main" val="38698097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Front and Rear Elevations</a:t>
            </a:r>
            <a:br>
              <a:rPr lang="en-US" sz="1800" dirty="0" smtClean="0"/>
            </a:br>
            <a:r>
              <a:rPr lang="en-US" sz="1800" dirty="0" smtClean="0"/>
              <a:t>Jessica </a:t>
            </a:r>
            <a:r>
              <a:rPr lang="en-US" sz="1800" dirty="0" err="1" smtClean="0"/>
              <a:t>MilNeil</a:t>
            </a:r>
            <a:r>
              <a:rPr lang="en-US" sz="1800" dirty="0" smtClean="0"/>
              <a:t>, Preservation Timber Framing, August 2012</a:t>
            </a:r>
            <a:endParaRPr lang="en-US" sz="1800" dirty="0"/>
          </a:p>
        </p:txBody>
      </p:sp>
      <p:pic>
        <p:nvPicPr>
          <p:cNvPr id="3" name="Content Placeholder 2" descr="008 BSDG Elevations and Plans_1.jpg"/>
          <p:cNvPicPr>
            <a:picLocks noGrp="1" noChangeAspect="1"/>
          </p:cNvPicPr>
          <p:nvPr>
            <p:ph idx="1"/>
          </p:nvPr>
        </p:nvPicPr>
        <p:blipFill>
          <a:blip r:embed="rId3" cstate="email">
            <a:extLst>
              <a:ext uri="{28A0092B-C50C-407E-A947-70E740481C1C}">
                <a14:useLocalDpi xmlns:a14="http://schemas.microsoft.com/office/drawing/2010/main"/>
              </a:ext>
            </a:extLst>
          </a:blip>
          <a:srcRect l="-11046" r="-11046"/>
          <a:stretch>
            <a:fillRect/>
          </a:stretch>
        </p:blipFill>
        <p:spPr>
          <a:xfrm>
            <a:off x="457200" y="403225"/>
            <a:ext cx="8229600" cy="5208588"/>
          </a:xfrm>
        </p:spPr>
      </p:pic>
    </p:spTree>
    <p:extLst>
      <p:ext uri="{BB962C8B-B14F-4D97-AF65-F5344CB8AC3E}">
        <p14:creationId xmlns:p14="http://schemas.microsoft.com/office/powerpoint/2010/main" val="25668216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a:t>
            </a:r>
            <a:br>
              <a:rPr lang="en-US" sz="1800" dirty="0" smtClean="0"/>
            </a:br>
            <a:r>
              <a:rPr lang="en-US" sz="1800" dirty="0" smtClean="0"/>
              <a:t>First Floor Plan</a:t>
            </a:r>
            <a:br>
              <a:rPr lang="en-US" sz="1800" dirty="0" smtClean="0"/>
            </a:br>
            <a:r>
              <a:rPr lang="en-US" sz="1800" dirty="0" smtClean="0"/>
              <a:t>Jessica </a:t>
            </a:r>
            <a:r>
              <a:rPr lang="en-US" sz="1800" dirty="0" err="1" smtClean="0"/>
              <a:t>MilNeil</a:t>
            </a:r>
            <a:r>
              <a:rPr lang="en-US" sz="1800" dirty="0" smtClean="0"/>
              <a:t>, Preservation Timber Framing, August 2012</a:t>
            </a:r>
            <a:endParaRPr lang="en-US" sz="1800" dirty="0"/>
          </a:p>
        </p:txBody>
      </p:sp>
      <p:pic>
        <p:nvPicPr>
          <p:cNvPr id="3" name="Content Placeholder 2" descr="009 BSDG Elevations and Plans_3.jpg"/>
          <p:cNvPicPr>
            <a:picLocks noGrp="1" noChangeAspect="1"/>
          </p:cNvPicPr>
          <p:nvPr>
            <p:ph idx="1"/>
          </p:nvPr>
        </p:nvPicPr>
        <p:blipFill>
          <a:blip r:embed="rId3" cstate="email">
            <a:extLst>
              <a:ext uri="{28A0092B-C50C-407E-A947-70E740481C1C}">
                <a14:useLocalDpi xmlns:a14="http://schemas.microsoft.com/office/drawing/2010/main"/>
              </a:ext>
            </a:extLst>
          </a:blip>
          <a:srcRect l="-11046" r="-11046"/>
          <a:stretch>
            <a:fillRect/>
          </a:stretch>
        </p:blipFill>
        <p:spPr>
          <a:xfrm>
            <a:off x="457200" y="403225"/>
            <a:ext cx="8229600" cy="5208588"/>
          </a:xfrm>
        </p:spPr>
      </p:pic>
    </p:spTree>
    <p:extLst>
      <p:ext uri="{BB962C8B-B14F-4D97-AF65-F5344CB8AC3E}">
        <p14:creationId xmlns:p14="http://schemas.microsoft.com/office/powerpoint/2010/main" val="37957532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fontScale="90000"/>
          </a:bodyPr>
          <a:lstStyle/>
          <a:p>
            <a:r>
              <a:rPr lang="en-US" sz="2000" dirty="0" err="1" smtClean="0"/>
              <a:t>Demeritt</a:t>
            </a:r>
            <a:r>
              <a:rPr lang="en-US" sz="2000" dirty="0" smtClean="0"/>
              <a:t> House</a:t>
            </a:r>
            <a:br>
              <a:rPr lang="en-US" sz="2000" dirty="0" smtClean="0"/>
            </a:br>
            <a:r>
              <a:rPr lang="en-US" sz="2000" dirty="0" smtClean="0"/>
              <a:t>Summer Kitchen, Room 302</a:t>
            </a:r>
            <a:br>
              <a:rPr lang="en-US" sz="2000" dirty="0" smtClean="0"/>
            </a:br>
            <a:r>
              <a:rPr lang="en-US" sz="2000" dirty="0" smtClean="0"/>
              <a:t>NH Profiles Magazine, Doug </a:t>
            </a:r>
            <a:r>
              <a:rPr lang="en-US" sz="2000" dirty="0" err="1" smtClean="0"/>
              <a:t>Armsden</a:t>
            </a:r>
            <a:r>
              <a:rPr lang="en-US" sz="2000" dirty="0" smtClean="0"/>
              <a:t>, October 1955</a:t>
            </a:r>
            <a:endParaRPr lang="en-US" sz="2000" dirty="0"/>
          </a:p>
        </p:txBody>
      </p:sp>
      <p:pic>
        <p:nvPicPr>
          <p:cNvPr id="6" name="Content Placeholder 5" descr="004 Summer kitchen.jpg"/>
          <p:cNvPicPr>
            <a:picLocks noGrp="1" noChangeAspect="1"/>
          </p:cNvPicPr>
          <p:nvPr>
            <p:ph idx="1"/>
          </p:nvPr>
        </p:nvPicPr>
        <p:blipFill>
          <a:blip r:embed="rId3" cstate="email">
            <a:extLst>
              <a:ext uri="{28A0092B-C50C-407E-A947-70E740481C1C}">
                <a14:useLocalDpi xmlns:a14="http://schemas.microsoft.com/office/drawing/2010/main"/>
              </a:ext>
            </a:extLst>
          </a:blip>
          <a:srcRect l="-4304" r="-4304"/>
          <a:stretch>
            <a:fillRect/>
          </a:stretch>
        </p:blipFill>
        <p:spPr>
          <a:xfrm>
            <a:off x="457200" y="403225"/>
            <a:ext cx="8229600" cy="5208588"/>
          </a:xfrm>
        </p:spPr>
      </p:pic>
    </p:spTree>
    <p:extLst>
      <p:ext uri="{BB962C8B-B14F-4D97-AF65-F5344CB8AC3E}">
        <p14:creationId xmlns:p14="http://schemas.microsoft.com/office/powerpoint/2010/main" val="34567819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a:t>
            </a:r>
            <a:br>
              <a:rPr lang="en-US" sz="1800" dirty="0" smtClean="0"/>
            </a:br>
            <a:r>
              <a:rPr lang="en-US" sz="1800" dirty="0" smtClean="0"/>
              <a:t>Second floor, from NW corner</a:t>
            </a:r>
            <a:br>
              <a:rPr lang="en-US" sz="1800" dirty="0" smtClean="0"/>
            </a:br>
            <a:r>
              <a:rPr lang="en-US" sz="1800" dirty="0" smtClean="0"/>
              <a:t>Fourteen 8”x8”x32’ tie girts</a:t>
            </a:r>
            <a:endParaRPr lang="en-US" sz="1800" dirty="0"/>
          </a:p>
        </p:txBody>
      </p:sp>
      <p:pic>
        <p:nvPicPr>
          <p:cNvPr id="3" name="Content Placeholder 2" descr="027 IMG_9803.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23095596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 Ell</a:t>
            </a:r>
            <a:br>
              <a:rPr lang="en-US" sz="1800" dirty="0" smtClean="0"/>
            </a:br>
            <a:r>
              <a:rPr lang="en-US" sz="1800" dirty="0" smtClean="0"/>
              <a:t>Tie Beam – Plate Connection</a:t>
            </a:r>
            <a:br>
              <a:rPr lang="en-US" sz="1800" dirty="0" smtClean="0"/>
            </a:br>
            <a:r>
              <a:rPr lang="en-US" sz="1800" dirty="0" smtClean="0"/>
              <a:t>Half-dovetail joint</a:t>
            </a:r>
            <a:endParaRPr lang="en-US" sz="1800" dirty="0"/>
          </a:p>
        </p:txBody>
      </p:sp>
      <p:pic>
        <p:nvPicPr>
          <p:cNvPr id="3" name="Content Placeholder 2" descr="028 2012-06-28 001 2012-06-25 031.jpg"/>
          <p:cNvPicPr>
            <a:picLocks noGrp="1" noChangeAspect="1"/>
          </p:cNvPicPr>
          <p:nvPr>
            <p:ph idx="1"/>
          </p:nvPr>
        </p:nvPicPr>
        <p:blipFill>
          <a:blip r:embed="rId3" cstate="email">
            <a:extLst>
              <a:ext uri="{28A0092B-C50C-407E-A947-70E740481C1C}">
                <a14:useLocalDpi xmlns:a14="http://schemas.microsoft.com/office/drawing/2010/main"/>
              </a:ext>
            </a:extLst>
          </a:blip>
          <a:srcRect l="-68500" r="-68500"/>
          <a:stretch>
            <a:fillRect/>
          </a:stretch>
        </p:blipFill>
        <p:spPr>
          <a:xfrm>
            <a:off x="457200" y="403225"/>
            <a:ext cx="8229600" cy="5208588"/>
          </a:xfrm>
        </p:spPr>
      </p:pic>
    </p:spTree>
    <p:extLst>
      <p:ext uri="{BB962C8B-B14F-4D97-AF65-F5344CB8AC3E}">
        <p14:creationId xmlns:p14="http://schemas.microsoft.com/office/powerpoint/2010/main" val="38130514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Pink Room, Room 101</a:t>
            </a:r>
            <a:br>
              <a:rPr lang="en-US" sz="1800" dirty="0" smtClean="0"/>
            </a:br>
            <a:r>
              <a:rPr lang="en-US" sz="1800" dirty="0" smtClean="0"/>
              <a:t>Dan and Pete revealing floor stenciling</a:t>
            </a:r>
            <a:endParaRPr lang="en-US" sz="1800" dirty="0"/>
          </a:p>
        </p:txBody>
      </p:sp>
      <p:pic>
        <p:nvPicPr>
          <p:cNvPr id="3" name="Content Placeholder 2" descr="028 IMG_9938.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28785085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Asher Benjamin</a:t>
            </a:r>
            <a:br>
              <a:rPr lang="en-US" sz="1800" dirty="0" smtClean="0"/>
            </a:br>
            <a:r>
              <a:rPr lang="en-US" sz="1800" dirty="0" smtClean="0"/>
              <a:t>A Country Builder’s Assistant, 2</a:t>
            </a:r>
            <a:r>
              <a:rPr lang="en-US" sz="1800" baseline="30000" dirty="0" smtClean="0"/>
              <a:t>nd</a:t>
            </a:r>
            <a:r>
              <a:rPr lang="en-US" sz="1800" dirty="0" smtClean="0"/>
              <a:t> ed. 1798</a:t>
            </a:r>
            <a:br>
              <a:rPr lang="en-US" sz="1800" dirty="0" smtClean="0"/>
            </a:br>
            <a:r>
              <a:rPr lang="en-US" sz="1800" dirty="0" smtClean="0"/>
              <a:t>New Hampshire Historical Society</a:t>
            </a:r>
            <a:endParaRPr lang="en-US" sz="1800" dirty="0"/>
          </a:p>
        </p:txBody>
      </p:sp>
      <p:pic>
        <p:nvPicPr>
          <p:cNvPr id="3" name="Content Placeholder 2" descr="023 N Demeritt signature_doc.jpg"/>
          <p:cNvPicPr>
            <a:picLocks noGrp="1" noChangeAspect="1"/>
          </p:cNvPicPr>
          <p:nvPr>
            <p:ph idx="1"/>
          </p:nvPr>
        </p:nvPicPr>
        <p:blipFill>
          <a:blip r:embed="rId3" cstate="email">
            <a:extLst>
              <a:ext uri="{28A0092B-C50C-407E-A947-70E740481C1C}">
                <a14:useLocalDpi xmlns:a14="http://schemas.microsoft.com/office/drawing/2010/main"/>
              </a:ext>
            </a:extLst>
          </a:blip>
          <a:srcRect l="-65539" r="-65539"/>
          <a:stretch>
            <a:fillRect/>
          </a:stretch>
        </p:blipFill>
        <p:spPr>
          <a:xfrm>
            <a:off x="457200" y="403225"/>
            <a:ext cx="8229600" cy="5208588"/>
          </a:xfrm>
        </p:spPr>
      </p:pic>
    </p:spTree>
    <p:extLst>
      <p:ext uri="{BB962C8B-B14F-4D97-AF65-F5344CB8AC3E}">
        <p14:creationId xmlns:p14="http://schemas.microsoft.com/office/powerpoint/2010/main" val="31876694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a:t>
            </a:r>
            <a:br>
              <a:rPr lang="en-US" sz="1800" dirty="0" smtClean="0"/>
            </a:br>
            <a:r>
              <a:rPr lang="en-US" sz="1800" dirty="0" smtClean="0"/>
              <a:t>Front Stair Hall, Room 102</a:t>
            </a:r>
            <a:r>
              <a:rPr lang="en-US" sz="1800" dirty="0"/>
              <a:t/>
            </a:r>
            <a:br>
              <a:rPr lang="en-US" sz="1800" dirty="0"/>
            </a:br>
            <a:r>
              <a:rPr lang="en-US" sz="1800" dirty="0" smtClean="0"/>
              <a:t>Doug </a:t>
            </a:r>
            <a:r>
              <a:rPr lang="en-US" sz="1800" dirty="0" err="1" smtClean="0"/>
              <a:t>Armsden</a:t>
            </a:r>
            <a:r>
              <a:rPr lang="en-US" sz="1800" dirty="0" smtClean="0"/>
              <a:t>, NH Profiles Magazine, October 1955</a:t>
            </a:r>
            <a:endParaRPr lang="en-US" sz="1800" dirty="0"/>
          </a:p>
        </p:txBody>
      </p:sp>
      <p:pic>
        <p:nvPicPr>
          <p:cNvPr id="3" name="Content Placeholder 2" descr="005 Staircase_photo.jpg"/>
          <p:cNvPicPr>
            <a:picLocks noGrp="1" noChangeAspect="1"/>
          </p:cNvPicPr>
          <p:nvPr>
            <p:ph idx="1"/>
          </p:nvPr>
        </p:nvPicPr>
        <p:blipFill>
          <a:blip r:embed="rId3" cstate="email">
            <a:extLst>
              <a:ext uri="{28A0092B-C50C-407E-A947-70E740481C1C}">
                <a14:useLocalDpi xmlns:a14="http://schemas.microsoft.com/office/drawing/2010/main"/>
              </a:ext>
            </a:extLst>
          </a:blip>
          <a:srcRect l="-66986" r="-66986"/>
          <a:stretch>
            <a:fillRect/>
          </a:stretch>
        </p:blipFill>
        <p:spPr>
          <a:xfrm>
            <a:off x="457200" y="403225"/>
            <a:ext cx="8229600" cy="5208588"/>
          </a:xfrm>
        </p:spPr>
      </p:pic>
    </p:spTree>
    <p:extLst>
      <p:ext uri="{BB962C8B-B14F-4D97-AF65-F5344CB8AC3E}">
        <p14:creationId xmlns:p14="http://schemas.microsoft.com/office/powerpoint/2010/main" val="18771134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Front Stair Hall, Room 102, Wall A, Outlined</a:t>
            </a:r>
            <a:br>
              <a:rPr lang="en-US" sz="1800" dirty="0" smtClean="0"/>
            </a:br>
            <a:r>
              <a:rPr lang="en-US" sz="1800" dirty="0" smtClean="0"/>
              <a:t>John Butler, January 2012 </a:t>
            </a:r>
            <a:br>
              <a:rPr lang="en-US" sz="1800" dirty="0" smtClean="0"/>
            </a:br>
            <a:endParaRPr lang="en-US" sz="1800" dirty="0"/>
          </a:p>
        </p:txBody>
      </p:sp>
      <p:pic>
        <p:nvPicPr>
          <p:cNvPr id="3" name="Content Placeholder 2" descr="029 102-A &amp; S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l="-3691" r="-3691"/>
          <a:stretch>
            <a:fillRect/>
          </a:stretch>
        </p:blipFill>
        <p:spPr>
          <a:xfrm>
            <a:off x="457200" y="403225"/>
            <a:ext cx="8229600" cy="5208588"/>
          </a:xfrm>
        </p:spPr>
      </p:pic>
    </p:spTree>
    <p:extLst>
      <p:ext uri="{BB962C8B-B14F-4D97-AF65-F5344CB8AC3E}">
        <p14:creationId xmlns:p14="http://schemas.microsoft.com/office/powerpoint/2010/main" val="22146530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Front Stair Hall, Room 102, Wall C, outlined</a:t>
            </a:r>
            <a:br>
              <a:rPr lang="en-US" sz="1800" dirty="0" smtClean="0"/>
            </a:br>
            <a:r>
              <a:rPr lang="en-US" sz="1800" dirty="0" smtClean="0"/>
              <a:t>John Butler, January 2012</a:t>
            </a:r>
            <a:endParaRPr lang="en-US" sz="1800" dirty="0"/>
          </a:p>
        </p:txBody>
      </p:sp>
      <p:pic>
        <p:nvPicPr>
          <p:cNvPr id="3" name="Content Placeholder 2" descr="029 102-C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l="-20732" r="-20732"/>
          <a:stretch>
            <a:fillRect/>
          </a:stretch>
        </p:blipFill>
        <p:spPr>
          <a:xfrm>
            <a:off x="457200" y="403225"/>
            <a:ext cx="8229600" cy="5208588"/>
          </a:xfrm>
        </p:spPr>
      </p:pic>
    </p:spTree>
    <p:extLst>
      <p:ext uri="{BB962C8B-B14F-4D97-AF65-F5344CB8AC3E}">
        <p14:creationId xmlns:p14="http://schemas.microsoft.com/office/powerpoint/2010/main" val="23267015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fontScale="90000"/>
          </a:bodyPr>
          <a:lstStyle/>
          <a:p>
            <a:r>
              <a:rPr lang="en-US" sz="2000" dirty="0" smtClean="0"/>
              <a:t>Summer Kitchen, Room 302</a:t>
            </a:r>
            <a:br>
              <a:rPr lang="en-US" sz="2000" dirty="0" smtClean="0"/>
            </a:br>
            <a:r>
              <a:rPr lang="en-US" sz="2000" dirty="0" smtClean="0"/>
              <a:t>NH Profiles Magazine, Doug </a:t>
            </a:r>
            <a:r>
              <a:rPr lang="en-US" sz="2000" dirty="0" err="1" smtClean="0"/>
              <a:t>Armsden</a:t>
            </a:r>
            <a:r>
              <a:rPr lang="en-US" sz="2000" dirty="0" smtClean="0"/>
              <a:t>, October 1955</a:t>
            </a:r>
            <a:br>
              <a:rPr lang="en-US" sz="2000" dirty="0" smtClean="0"/>
            </a:br>
            <a:endParaRPr lang="en-US" sz="2000" dirty="0"/>
          </a:p>
        </p:txBody>
      </p:sp>
      <p:pic>
        <p:nvPicPr>
          <p:cNvPr id="6" name="Content Placeholder 5" descr="004 Summer kitchen.jpg"/>
          <p:cNvPicPr>
            <a:picLocks noGrp="1" noChangeAspect="1"/>
          </p:cNvPicPr>
          <p:nvPr>
            <p:ph idx="1"/>
          </p:nvPr>
        </p:nvPicPr>
        <p:blipFill>
          <a:blip r:embed="rId3" cstate="email">
            <a:extLst>
              <a:ext uri="{28A0092B-C50C-407E-A947-70E740481C1C}">
                <a14:useLocalDpi xmlns:a14="http://schemas.microsoft.com/office/drawing/2010/main"/>
              </a:ext>
            </a:extLst>
          </a:blip>
          <a:srcRect l="-4304" r="-4304"/>
          <a:stretch>
            <a:fillRect/>
          </a:stretch>
        </p:blipFill>
        <p:spPr>
          <a:xfrm>
            <a:off x="457200" y="403225"/>
            <a:ext cx="8229600" cy="5208588"/>
          </a:xfrm>
        </p:spPr>
      </p:pic>
    </p:spTree>
    <p:extLst>
      <p:ext uri="{BB962C8B-B14F-4D97-AF65-F5344CB8AC3E}">
        <p14:creationId xmlns:p14="http://schemas.microsoft.com/office/powerpoint/2010/main" val="19113874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Summer Kitchen, Room 302, Wall A, outlined</a:t>
            </a:r>
            <a:br>
              <a:rPr lang="en-US" sz="1800" dirty="0" smtClean="0"/>
            </a:br>
            <a:r>
              <a:rPr lang="en-US" sz="1800" dirty="0" smtClean="0"/>
              <a:t>John Butler, January 2012</a:t>
            </a:r>
            <a:endParaRPr lang="en-US" sz="1800" dirty="0"/>
          </a:p>
        </p:txBody>
      </p:sp>
      <p:pic>
        <p:nvPicPr>
          <p:cNvPr id="3" name="Content Placeholder 2" descr="030 302-A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t="-18354" b="-18354"/>
          <a:stretch>
            <a:fillRect/>
          </a:stretch>
        </p:blipFill>
        <p:spPr>
          <a:xfrm>
            <a:off x="457200" y="403225"/>
            <a:ext cx="8229600" cy="5208588"/>
          </a:xfrm>
        </p:spPr>
      </p:pic>
    </p:spTree>
    <p:extLst>
      <p:ext uri="{BB962C8B-B14F-4D97-AF65-F5344CB8AC3E}">
        <p14:creationId xmlns:p14="http://schemas.microsoft.com/office/powerpoint/2010/main" val="13862281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fontScale="90000"/>
          </a:bodyPr>
          <a:lstStyle/>
          <a:p>
            <a:r>
              <a:rPr lang="en-US" sz="2000" dirty="0" err="1" smtClean="0"/>
              <a:t>Demeritt</a:t>
            </a:r>
            <a:r>
              <a:rPr lang="en-US" sz="2000" dirty="0" smtClean="0"/>
              <a:t> House</a:t>
            </a:r>
            <a:br>
              <a:rPr lang="en-US" sz="2000" dirty="0" smtClean="0"/>
            </a:br>
            <a:r>
              <a:rPr lang="en-US" sz="2000" dirty="0" smtClean="0"/>
              <a:t>Blue Room, Room 105</a:t>
            </a:r>
            <a:br>
              <a:rPr lang="en-US" sz="2000" dirty="0" smtClean="0"/>
            </a:br>
            <a:r>
              <a:rPr lang="en-US" sz="2000" dirty="0" smtClean="0"/>
              <a:t>Doug </a:t>
            </a:r>
            <a:r>
              <a:rPr lang="en-US" sz="2000" dirty="0" err="1" smtClean="0"/>
              <a:t>Armsden</a:t>
            </a:r>
            <a:r>
              <a:rPr lang="en-US" sz="2000" dirty="0" smtClean="0"/>
              <a:t>, NH Profiles Magazine, October 1955</a:t>
            </a:r>
            <a:endParaRPr lang="en-US" sz="2000" dirty="0"/>
          </a:p>
        </p:txBody>
      </p:sp>
      <p:pic>
        <p:nvPicPr>
          <p:cNvPr id="4" name="Content Placeholder 3" descr="003 Blue Parlor towards B wall.jpg"/>
          <p:cNvPicPr>
            <a:picLocks noGrp="1" noChangeAspect="1"/>
          </p:cNvPicPr>
          <p:nvPr>
            <p:ph idx="1"/>
          </p:nvPr>
        </p:nvPicPr>
        <p:blipFill>
          <a:blip r:embed="rId3" cstate="email">
            <a:extLst>
              <a:ext uri="{28A0092B-C50C-407E-A947-70E740481C1C}">
                <a14:useLocalDpi xmlns:a14="http://schemas.microsoft.com/office/drawing/2010/main"/>
              </a:ext>
            </a:extLst>
          </a:blip>
          <a:srcRect l="-6390" r="-6390"/>
          <a:stretch>
            <a:fillRect/>
          </a:stretch>
        </p:blipFill>
        <p:spPr>
          <a:xfrm>
            <a:off x="466725" y="364250"/>
            <a:ext cx="8229600" cy="5247176"/>
          </a:xfrm>
        </p:spPr>
      </p:pic>
    </p:spTree>
    <p:extLst>
      <p:ext uri="{BB962C8B-B14F-4D97-AF65-F5344CB8AC3E}">
        <p14:creationId xmlns:p14="http://schemas.microsoft.com/office/powerpoint/2010/main" val="16301671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a:t>
            </a:r>
            <a:br>
              <a:rPr lang="en-US" sz="1800" dirty="0" smtClean="0"/>
            </a:br>
            <a:r>
              <a:rPr lang="en-US" sz="1800" dirty="0" smtClean="0"/>
              <a:t>Front Stair Hall, Room 102</a:t>
            </a:r>
            <a:r>
              <a:rPr lang="en-US" sz="1800" dirty="0"/>
              <a:t/>
            </a:r>
            <a:br>
              <a:rPr lang="en-US" sz="1800" dirty="0"/>
            </a:br>
            <a:r>
              <a:rPr lang="en-US" sz="1800" dirty="0" smtClean="0"/>
              <a:t>Doug </a:t>
            </a:r>
            <a:r>
              <a:rPr lang="en-US" sz="1800" dirty="0" err="1" smtClean="0"/>
              <a:t>Armsden</a:t>
            </a:r>
            <a:r>
              <a:rPr lang="en-US" sz="1800" dirty="0" smtClean="0"/>
              <a:t>, NH Profiles Magazine, October 1955</a:t>
            </a:r>
            <a:endParaRPr lang="en-US" sz="1800" dirty="0"/>
          </a:p>
        </p:txBody>
      </p:sp>
      <p:pic>
        <p:nvPicPr>
          <p:cNvPr id="3" name="Content Placeholder 2" descr="005 Staircase_photo.jpg"/>
          <p:cNvPicPr>
            <a:picLocks noGrp="1" noChangeAspect="1"/>
          </p:cNvPicPr>
          <p:nvPr>
            <p:ph idx="1"/>
          </p:nvPr>
        </p:nvPicPr>
        <p:blipFill>
          <a:blip r:embed="rId3" cstate="email">
            <a:extLst>
              <a:ext uri="{28A0092B-C50C-407E-A947-70E740481C1C}">
                <a14:useLocalDpi xmlns:a14="http://schemas.microsoft.com/office/drawing/2010/main"/>
              </a:ext>
            </a:extLst>
          </a:blip>
          <a:srcRect l="-66986" r="-66986"/>
          <a:stretch>
            <a:fillRect/>
          </a:stretch>
        </p:blipFill>
        <p:spPr>
          <a:xfrm>
            <a:off x="457200" y="403225"/>
            <a:ext cx="8229600" cy="5208588"/>
          </a:xfrm>
        </p:spPr>
      </p:pic>
    </p:spTree>
    <p:extLst>
      <p:ext uri="{BB962C8B-B14F-4D97-AF65-F5344CB8AC3E}">
        <p14:creationId xmlns:p14="http://schemas.microsoft.com/office/powerpoint/2010/main" val="13808376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Blue Parlor, Room 105, Wall C, outlined</a:t>
            </a:r>
            <a:br>
              <a:rPr lang="en-US" sz="1800" dirty="0" smtClean="0"/>
            </a:br>
            <a:r>
              <a:rPr lang="en-US" sz="1800" dirty="0" smtClean="0"/>
              <a:t>John Butler, January 2012</a:t>
            </a:r>
            <a:endParaRPr lang="en-US" sz="1800" dirty="0"/>
          </a:p>
        </p:txBody>
      </p:sp>
      <p:pic>
        <p:nvPicPr>
          <p:cNvPr id="3" name="Content Placeholder 2" descr="031 105-C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t="-29978" b="-29978"/>
          <a:stretch>
            <a:fillRect/>
          </a:stretch>
        </p:blipFill>
        <p:spPr>
          <a:xfrm>
            <a:off x="457200" y="403225"/>
            <a:ext cx="8229600" cy="5208588"/>
          </a:xfrm>
        </p:spPr>
      </p:pic>
    </p:spTree>
    <p:extLst>
      <p:ext uri="{BB962C8B-B14F-4D97-AF65-F5344CB8AC3E}">
        <p14:creationId xmlns:p14="http://schemas.microsoft.com/office/powerpoint/2010/main" val="14882988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Pink Room, Room 101, Wall D, outlined</a:t>
            </a:r>
            <a:br>
              <a:rPr lang="en-US" sz="1800" dirty="0" smtClean="0"/>
            </a:br>
            <a:r>
              <a:rPr lang="en-US" sz="1800" dirty="0" smtClean="0"/>
              <a:t>John Butler, January 2012</a:t>
            </a:r>
            <a:endParaRPr lang="en-US" sz="1800" dirty="0"/>
          </a:p>
        </p:txBody>
      </p:sp>
      <p:pic>
        <p:nvPicPr>
          <p:cNvPr id="3" name="Content Placeholder 2" descr="030 101-D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t="-12386" b="-12386"/>
          <a:stretch>
            <a:fillRect/>
          </a:stretch>
        </p:blipFill>
        <p:spPr>
          <a:xfrm>
            <a:off x="457200" y="403225"/>
            <a:ext cx="8229600" cy="5208588"/>
          </a:xfrm>
        </p:spPr>
      </p:pic>
    </p:spTree>
    <p:extLst>
      <p:ext uri="{BB962C8B-B14F-4D97-AF65-F5344CB8AC3E}">
        <p14:creationId xmlns:p14="http://schemas.microsoft.com/office/powerpoint/2010/main" val="10729130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Pink Room, Room 101, Wall B, outlined</a:t>
            </a:r>
            <a:br>
              <a:rPr lang="en-US" sz="1800" dirty="0" smtClean="0"/>
            </a:br>
            <a:r>
              <a:rPr lang="en-US" sz="1800" dirty="0" smtClean="0"/>
              <a:t>John Butler, January 2012</a:t>
            </a:r>
            <a:endParaRPr lang="en-US" sz="1800" dirty="0"/>
          </a:p>
        </p:txBody>
      </p:sp>
      <p:pic>
        <p:nvPicPr>
          <p:cNvPr id="3" name="Content Placeholder 2" descr="031 101-B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t="-10508" b="-10508"/>
          <a:stretch>
            <a:fillRect/>
          </a:stretch>
        </p:blipFill>
        <p:spPr>
          <a:xfrm>
            <a:off x="457200" y="403225"/>
            <a:ext cx="8229600" cy="5208588"/>
          </a:xfrm>
        </p:spPr>
      </p:pic>
    </p:spTree>
    <p:extLst>
      <p:ext uri="{BB962C8B-B14F-4D97-AF65-F5344CB8AC3E}">
        <p14:creationId xmlns:p14="http://schemas.microsoft.com/office/powerpoint/2010/main" val="41798897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101.B.12  </a:t>
            </a:r>
            <a:br>
              <a:rPr lang="en-US" sz="1800" dirty="0" smtClean="0"/>
            </a:br>
            <a:r>
              <a:rPr lang="en-US" sz="1800" dirty="0" smtClean="0"/>
              <a:t>Wainscot, 23” x 17’ one piece </a:t>
            </a:r>
            <a:br>
              <a:rPr lang="en-US" sz="1800" dirty="0" smtClean="0"/>
            </a:br>
            <a:r>
              <a:rPr lang="en-US" sz="1800" dirty="0" smtClean="0"/>
              <a:t>good condition, wrought nails</a:t>
            </a:r>
            <a:endParaRPr lang="en-US" sz="1800" dirty="0"/>
          </a:p>
        </p:txBody>
      </p:sp>
      <p:pic>
        <p:nvPicPr>
          <p:cNvPr id="3" name="Content Placeholder 2" descr="032 015 IMG_9893.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545810" y="403225"/>
            <a:ext cx="8229600" cy="5208588"/>
          </a:xfrm>
        </p:spPr>
      </p:pic>
    </p:spTree>
    <p:extLst>
      <p:ext uri="{BB962C8B-B14F-4D97-AF65-F5344CB8AC3E}">
        <p14:creationId xmlns:p14="http://schemas.microsoft.com/office/powerpoint/2010/main" val="18540872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101.D.19  </a:t>
            </a:r>
            <a:br>
              <a:rPr lang="en-US" sz="1800" dirty="0" smtClean="0"/>
            </a:br>
            <a:r>
              <a:rPr lang="en-US" sz="1800" dirty="0" smtClean="0"/>
              <a:t>Fireplace Surround</a:t>
            </a:r>
            <a:br>
              <a:rPr lang="en-US" sz="1800" dirty="0" smtClean="0"/>
            </a:br>
            <a:r>
              <a:rPr lang="en-US" sz="1800" dirty="0" smtClean="0"/>
              <a:t>Pinned mortise and tenons, fielded panel wall</a:t>
            </a:r>
            <a:endParaRPr lang="en-US" sz="1800" dirty="0"/>
          </a:p>
        </p:txBody>
      </p:sp>
      <p:pic>
        <p:nvPicPr>
          <p:cNvPr id="3" name="Content Placeholder 2" descr="033 016 IMG_9926.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12378332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105.C.50  </a:t>
            </a:r>
            <a:br>
              <a:rPr lang="en-US" sz="1800" dirty="0" smtClean="0"/>
            </a:br>
            <a:r>
              <a:rPr lang="en-US" sz="1800" dirty="0" err="1" smtClean="0"/>
              <a:t>Pulvinated</a:t>
            </a:r>
            <a:r>
              <a:rPr lang="en-US" sz="1800" dirty="0" smtClean="0"/>
              <a:t>, or breasted, panel</a:t>
            </a:r>
            <a:endParaRPr lang="en-US" sz="1800" dirty="0"/>
          </a:p>
        </p:txBody>
      </p:sp>
      <p:pic>
        <p:nvPicPr>
          <p:cNvPr id="3" name="Content Placeholder 2" descr="034 IMG_20120326_134353.jpg"/>
          <p:cNvPicPr>
            <a:picLocks noGrp="1" noChangeAspect="1"/>
          </p:cNvPicPr>
          <p:nvPr>
            <p:ph idx="1"/>
          </p:nvPr>
        </p:nvPicPr>
        <p:blipFill>
          <a:blip r:embed="rId3" cstate="email">
            <a:extLst>
              <a:ext uri="{28A0092B-C50C-407E-A947-70E740481C1C}">
                <a14:useLocalDpi xmlns:a14="http://schemas.microsoft.com/office/drawing/2010/main"/>
              </a:ext>
            </a:extLst>
          </a:blip>
          <a:srcRect l="-55334" r="-55334"/>
          <a:stretch>
            <a:fillRect/>
          </a:stretch>
        </p:blipFill>
        <p:spPr>
          <a:xfrm>
            <a:off x="457200" y="403225"/>
            <a:ext cx="8229600" cy="5208588"/>
          </a:xfrm>
        </p:spPr>
      </p:pic>
    </p:spTree>
    <p:extLst>
      <p:ext uri="{BB962C8B-B14F-4D97-AF65-F5344CB8AC3E}">
        <p14:creationId xmlns:p14="http://schemas.microsoft.com/office/powerpoint/2010/main" val="31748939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Blue Bedroom, Room 201, Wall D, outlined</a:t>
            </a:r>
            <a:br>
              <a:rPr lang="en-US" sz="1800" dirty="0" smtClean="0"/>
            </a:br>
            <a:r>
              <a:rPr lang="en-US" sz="1800" dirty="0" smtClean="0"/>
              <a:t>John Butler, January 2012</a:t>
            </a:r>
            <a:endParaRPr lang="en-US" sz="1800" dirty="0"/>
          </a:p>
        </p:txBody>
      </p:sp>
      <p:pic>
        <p:nvPicPr>
          <p:cNvPr id="3" name="Content Placeholder 2" descr="036 201-D_outlined-for web.jpg"/>
          <p:cNvPicPr>
            <a:picLocks noGrp="1" noChangeAspect="1"/>
          </p:cNvPicPr>
          <p:nvPr>
            <p:ph idx="1"/>
          </p:nvPr>
        </p:nvPicPr>
        <p:blipFill>
          <a:blip r:embed="rId3" cstate="email">
            <a:extLst>
              <a:ext uri="{28A0092B-C50C-407E-A947-70E740481C1C}">
                <a14:useLocalDpi xmlns:a14="http://schemas.microsoft.com/office/drawing/2010/main"/>
              </a:ext>
            </a:extLst>
          </a:blip>
          <a:srcRect t="-14781" b="-14781"/>
          <a:stretch>
            <a:fillRect/>
          </a:stretch>
        </p:blipFill>
        <p:spPr>
          <a:xfrm>
            <a:off x="457200" y="403225"/>
            <a:ext cx="8229600" cy="5208588"/>
          </a:xfrm>
        </p:spPr>
      </p:pic>
    </p:spTree>
    <p:extLst>
      <p:ext uri="{BB962C8B-B14F-4D97-AF65-F5344CB8AC3E}">
        <p14:creationId xmlns:p14="http://schemas.microsoft.com/office/powerpoint/2010/main" val="42172277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201.B.5</a:t>
            </a:r>
            <a:br>
              <a:rPr lang="en-US" sz="1800" dirty="0" smtClean="0"/>
            </a:br>
            <a:r>
              <a:rPr lang="en-US" sz="1800" dirty="0" smtClean="0"/>
              <a:t>Crown, left side</a:t>
            </a:r>
            <a:r>
              <a:rPr lang="en-US" sz="1800" dirty="0"/>
              <a:t/>
            </a:r>
            <a:br>
              <a:rPr lang="en-US" sz="1800" dirty="0"/>
            </a:br>
            <a:r>
              <a:rPr lang="en-US" sz="1800" dirty="0" smtClean="0"/>
              <a:t>wrought nails</a:t>
            </a:r>
            <a:endParaRPr lang="en-US" sz="1800" dirty="0"/>
          </a:p>
        </p:txBody>
      </p:sp>
      <p:pic>
        <p:nvPicPr>
          <p:cNvPr id="3" name="Content Placeholder 2" descr="036 IMG_20120326_121117.jpg"/>
          <p:cNvPicPr>
            <a:picLocks noGrp="1" noChangeAspect="1"/>
          </p:cNvPicPr>
          <p:nvPr>
            <p:ph idx="1"/>
          </p:nvPr>
        </p:nvPicPr>
        <p:blipFill>
          <a:blip r:embed="rId3" cstate="email">
            <a:extLst>
              <a:ext uri="{28A0092B-C50C-407E-A947-70E740481C1C}">
                <a14:useLocalDpi xmlns:a14="http://schemas.microsoft.com/office/drawing/2010/main"/>
              </a:ext>
            </a:extLst>
          </a:blip>
          <a:srcRect l="-55334" r="-55334"/>
          <a:stretch>
            <a:fillRect/>
          </a:stretch>
        </p:blipFill>
        <p:spPr>
          <a:xfrm>
            <a:off x="457200" y="403225"/>
            <a:ext cx="8229600" cy="5208588"/>
          </a:xfrm>
        </p:spPr>
      </p:pic>
    </p:spTree>
    <p:extLst>
      <p:ext uri="{BB962C8B-B14F-4D97-AF65-F5344CB8AC3E}">
        <p14:creationId xmlns:p14="http://schemas.microsoft.com/office/powerpoint/2010/main" val="19045226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201.D.17</a:t>
            </a:r>
            <a:br>
              <a:rPr lang="en-US" sz="1800" dirty="0" smtClean="0"/>
            </a:br>
            <a:r>
              <a:rPr lang="en-US" sz="1800" dirty="0" smtClean="0"/>
              <a:t>Fireplace “Frieze”, below mantel</a:t>
            </a:r>
            <a:br>
              <a:rPr lang="en-US" sz="1800" dirty="0" smtClean="0"/>
            </a:br>
            <a:r>
              <a:rPr lang="en-US" sz="1800" dirty="0" smtClean="0"/>
              <a:t>Diagonal </a:t>
            </a:r>
            <a:r>
              <a:rPr lang="en-US" sz="1800" dirty="0" err="1" smtClean="0"/>
              <a:t>reeding</a:t>
            </a:r>
            <a:r>
              <a:rPr lang="en-US" sz="1800" dirty="0" smtClean="0"/>
              <a:t>, cut nails, a few broken reeds</a:t>
            </a:r>
            <a:endParaRPr lang="en-US" sz="1800" dirty="0"/>
          </a:p>
        </p:txBody>
      </p:sp>
      <p:pic>
        <p:nvPicPr>
          <p:cNvPr id="3" name="Content Placeholder 2" descr="037 IMG_20120327_131411.jpg"/>
          <p:cNvPicPr>
            <a:picLocks noGrp="1" noChangeAspect="1"/>
          </p:cNvPicPr>
          <p:nvPr>
            <p:ph idx="1"/>
          </p:nvPr>
        </p:nvPicPr>
        <p:blipFill>
          <a:blip r:embed="rId3" cstate="email">
            <a:extLst>
              <a:ext uri="{28A0092B-C50C-407E-A947-70E740481C1C}">
                <a14:useLocalDpi xmlns:a14="http://schemas.microsoft.com/office/drawing/2010/main"/>
              </a:ext>
            </a:extLst>
          </a:blip>
          <a:srcRect l="-55334" r="-55334"/>
          <a:stretch>
            <a:fillRect/>
          </a:stretch>
        </p:blipFill>
        <p:spPr>
          <a:xfrm>
            <a:off x="555655" y="402838"/>
            <a:ext cx="8229600" cy="5208588"/>
          </a:xfrm>
        </p:spPr>
      </p:pic>
    </p:spTree>
    <p:extLst>
      <p:ext uri="{BB962C8B-B14F-4D97-AF65-F5344CB8AC3E}">
        <p14:creationId xmlns:p14="http://schemas.microsoft.com/office/powerpoint/2010/main" val="10797067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Blue bedroom, Room 201, Wall D</a:t>
            </a:r>
            <a:br>
              <a:rPr lang="en-US" sz="1800" dirty="0" smtClean="0"/>
            </a:br>
            <a:r>
              <a:rPr lang="en-US" sz="1800" dirty="0" smtClean="0"/>
              <a:t>Door casing detail</a:t>
            </a:r>
            <a:endParaRPr lang="en-US" sz="1800" dirty="0"/>
          </a:p>
        </p:txBody>
      </p:sp>
      <p:pic>
        <p:nvPicPr>
          <p:cNvPr id="3" name="Content Placeholder 2" descr="038 IMG_20120411_100719.jpg"/>
          <p:cNvPicPr>
            <a:picLocks noGrp="1" noChangeAspect="1"/>
          </p:cNvPicPr>
          <p:nvPr>
            <p:ph idx="1"/>
          </p:nvPr>
        </p:nvPicPr>
        <p:blipFill>
          <a:blip r:embed="rId3" cstate="email">
            <a:extLst>
              <a:ext uri="{28A0092B-C50C-407E-A947-70E740481C1C}">
                <a14:useLocalDpi xmlns:a14="http://schemas.microsoft.com/office/drawing/2010/main"/>
              </a:ext>
            </a:extLst>
          </a:blip>
          <a:srcRect l="-9250" r="-9250"/>
          <a:stretch>
            <a:fillRect/>
          </a:stretch>
        </p:blipFill>
        <p:spPr>
          <a:xfrm>
            <a:off x="457200" y="403225"/>
            <a:ext cx="8229600" cy="5208588"/>
          </a:xfrm>
        </p:spPr>
      </p:pic>
    </p:spTree>
    <p:extLst>
      <p:ext uri="{BB962C8B-B14F-4D97-AF65-F5344CB8AC3E}">
        <p14:creationId xmlns:p14="http://schemas.microsoft.com/office/powerpoint/2010/main" val="4933203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a:t>
            </a:r>
            <a:br>
              <a:rPr lang="en-US" sz="1800" dirty="0" smtClean="0"/>
            </a:br>
            <a:r>
              <a:rPr lang="en-US" sz="1800" dirty="0" smtClean="0"/>
              <a:t>Exterior Front, “Room 001,” Wall C</a:t>
            </a:r>
            <a:br>
              <a:rPr lang="en-US" sz="1800" dirty="0" smtClean="0"/>
            </a:br>
            <a:r>
              <a:rPr lang="en-US" sz="1800" dirty="0" smtClean="0"/>
              <a:t>John Butler, Preservation Timber Framing, January 2012</a:t>
            </a:r>
            <a:endParaRPr lang="en-US" sz="1800" dirty="0"/>
          </a:p>
        </p:txBody>
      </p:sp>
      <p:pic>
        <p:nvPicPr>
          <p:cNvPr id="3" name="Content Placeholder 2" descr="006 001_C_ Exterior front jpeg.jpg"/>
          <p:cNvPicPr>
            <a:picLocks noGrp="1" noChangeAspect="1"/>
          </p:cNvPicPr>
          <p:nvPr>
            <p:ph idx="1"/>
          </p:nvPr>
        </p:nvPicPr>
        <p:blipFill>
          <a:blip r:embed="rId3" cstate="email">
            <a:extLst>
              <a:ext uri="{28A0092B-C50C-407E-A947-70E740481C1C}">
                <a14:useLocalDpi xmlns:a14="http://schemas.microsoft.com/office/drawing/2010/main"/>
              </a:ext>
            </a:extLst>
          </a:blip>
          <a:srcRect l="-2094" r="-2094"/>
          <a:stretch>
            <a:fillRect/>
          </a:stretch>
        </p:blipFill>
        <p:spPr>
          <a:xfrm>
            <a:off x="457200" y="403225"/>
            <a:ext cx="8229600" cy="5208588"/>
          </a:xfrm>
        </p:spPr>
      </p:pic>
    </p:spTree>
    <p:extLst>
      <p:ext uri="{BB962C8B-B14F-4D97-AF65-F5344CB8AC3E}">
        <p14:creationId xmlns:p14="http://schemas.microsoft.com/office/powerpoint/2010/main" val="38698097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Albert </a:t>
            </a:r>
            <a:r>
              <a:rPr lang="en-US" sz="1800" dirty="0" err="1" smtClean="0"/>
              <a:t>DeMeritt</a:t>
            </a:r>
            <a:r>
              <a:rPr lang="en-US" sz="1800" dirty="0" smtClean="0"/>
              <a:t/>
            </a:r>
            <a:br>
              <a:rPr lang="en-US" sz="1800" dirty="0" smtClean="0"/>
            </a:br>
            <a:r>
              <a:rPr lang="en-US" sz="1800" dirty="0" smtClean="0"/>
              <a:t>History of the Town of Durham, 1913</a:t>
            </a:r>
            <a:endParaRPr lang="en-US" sz="1800" dirty="0"/>
          </a:p>
        </p:txBody>
      </p:sp>
      <p:pic>
        <p:nvPicPr>
          <p:cNvPr id="3" name="Content Placeholder 2" descr="039 Albert demeritt.jpg"/>
          <p:cNvPicPr>
            <a:picLocks noGrp="1" noChangeAspect="1"/>
          </p:cNvPicPr>
          <p:nvPr>
            <p:ph idx="1"/>
          </p:nvPr>
        </p:nvPicPr>
        <p:blipFill>
          <a:blip r:embed="rId3" cstate="email">
            <a:extLst>
              <a:ext uri="{28A0092B-C50C-407E-A947-70E740481C1C}">
                <a14:useLocalDpi xmlns:a14="http://schemas.microsoft.com/office/drawing/2010/main"/>
              </a:ext>
            </a:extLst>
          </a:blip>
          <a:srcRect l="-81781" r="-81781"/>
          <a:stretch>
            <a:fillRect/>
          </a:stretch>
        </p:blipFill>
        <p:spPr>
          <a:xfrm>
            <a:off x="457200" y="403225"/>
            <a:ext cx="8229600" cy="5208588"/>
          </a:xfrm>
        </p:spPr>
      </p:pic>
    </p:spTree>
    <p:extLst>
      <p:ext uri="{BB962C8B-B14F-4D97-AF65-F5344CB8AC3E}">
        <p14:creationId xmlns:p14="http://schemas.microsoft.com/office/powerpoint/2010/main" val="17087861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Exterior front eave, “Room 001,” Wall C</a:t>
            </a:r>
            <a:br>
              <a:rPr lang="en-US" sz="1800" dirty="0" smtClean="0"/>
            </a:br>
            <a:r>
              <a:rPr lang="en-US" sz="1800" dirty="0" smtClean="0"/>
              <a:t>John Butler, January 2012</a:t>
            </a:r>
            <a:endParaRPr lang="en-US" sz="1800" dirty="0"/>
          </a:p>
        </p:txBody>
      </p:sp>
      <p:pic>
        <p:nvPicPr>
          <p:cNvPr id="3" name="Content Placeholder 2" descr="040 010_DSC1821.jpg"/>
          <p:cNvPicPr>
            <a:picLocks noGrp="1" noChangeAspect="1"/>
          </p:cNvPicPr>
          <p:nvPr>
            <p:ph idx="1"/>
          </p:nvPr>
        </p:nvPicPr>
        <p:blipFill>
          <a:blip r:embed="rId3" cstate="email">
            <a:extLst>
              <a:ext uri="{28A0092B-C50C-407E-A947-70E740481C1C}">
                <a14:useLocalDpi xmlns:a14="http://schemas.microsoft.com/office/drawing/2010/main"/>
              </a:ext>
            </a:extLst>
          </a:blip>
          <a:srcRect l="-2094" r="-2094"/>
          <a:stretch>
            <a:fillRect/>
          </a:stretch>
        </p:blipFill>
        <p:spPr>
          <a:xfrm>
            <a:off x="457200" y="403225"/>
            <a:ext cx="8229600" cy="5208588"/>
          </a:xfrm>
        </p:spPr>
      </p:pic>
    </p:spTree>
    <p:extLst>
      <p:ext uri="{BB962C8B-B14F-4D97-AF65-F5344CB8AC3E}">
        <p14:creationId xmlns:p14="http://schemas.microsoft.com/office/powerpoint/2010/main" val="19036318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Ell, Exterior west eave, “Room 002,” Wall B</a:t>
            </a:r>
            <a:br>
              <a:rPr lang="en-US" sz="1800" dirty="0" smtClean="0"/>
            </a:br>
            <a:r>
              <a:rPr lang="en-US" sz="1800" dirty="0" smtClean="0"/>
              <a:t>John Butler, January 2012</a:t>
            </a:r>
            <a:endParaRPr lang="en-US" sz="1800" dirty="0"/>
          </a:p>
        </p:txBody>
      </p:sp>
      <p:pic>
        <p:nvPicPr>
          <p:cNvPr id="3" name="Content Placeholder 2" descr="041 002_B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t="-5588" b="-5588"/>
          <a:stretch>
            <a:fillRect/>
          </a:stretch>
        </p:blipFill>
        <p:spPr>
          <a:xfrm>
            <a:off x="457200" y="403225"/>
            <a:ext cx="8229600" cy="5208588"/>
          </a:xfrm>
        </p:spPr>
      </p:pic>
    </p:spTree>
    <p:extLst>
      <p:ext uri="{BB962C8B-B14F-4D97-AF65-F5344CB8AC3E}">
        <p14:creationId xmlns:p14="http://schemas.microsoft.com/office/powerpoint/2010/main" val="21833823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Exterior rear eave, “Room 001,” Wall A</a:t>
            </a:r>
            <a:br>
              <a:rPr lang="en-US" sz="1800" dirty="0" smtClean="0"/>
            </a:br>
            <a:r>
              <a:rPr lang="en-US" sz="1800" dirty="0" smtClean="0"/>
              <a:t>John Butler, January 2012</a:t>
            </a:r>
            <a:endParaRPr lang="en-US" sz="1800" dirty="0"/>
          </a:p>
        </p:txBody>
      </p:sp>
      <p:pic>
        <p:nvPicPr>
          <p:cNvPr id="3" name="Content Placeholder 2" descr="042 Copy of 001_A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l="-1955" r="-1955"/>
          <a:stretch>
            <a:fillRect/>
          </a:stretch>
        </p:blipFill>
        <p:spPr>
          <a:xfrm>
            <a:off x="457200" y="403225"/>
            <a:ext cx="8229600" cy="5208588"/>
          </a:xfrm>
        </p:spPr>
      </p:pic>
    </p:spTree>
    <p:extLst>
      <p:ext uri="{BB962C8B-B14F-4D97-AF65-F5344CB8AC3E}">
        <p14:creationId xmlns:p14="http://schemas.microsoft.com/office/powerpoint/2010/main" val="30714954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Ell, Exterior rear gable, “Room 002,” Wall A</a:t>
            </a:r>
            <a:br>
              <a:rPr lang="en-US" sz="1800" dirty="0" smtClean="0"/>
            </a:br>
            <a:r>
              <a:rPr lang="en-US" sz="1800" dirty="0" smtClean="0"/>
              <a:t>John Butler, January 2012</a:t>
            </a:r>
            <a:endParaRPr lang="en-US" sz="1800" dirty="0"/>
          </a:p>
        </p:txBody>
      </p:sp>
      <p:pic>
        <p:nvPicPr>
          <p:cNvPr id="3" name="Content Placeholder 2" descr="043 002_A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l="-7349" r="-7349"/>
          <a:stretch>
            <a:fillRect/>
          </a:stretch>
        </p:blipFill>
        <p:spPr>
          <a:xfrm>
            <a:off x="457200" y="403225"/>
            <a:ext cx="8229600" cy="5208588"/>
          </a:xfrm>
        </p:spPr>
      </p:pic>
    </p:spTree>
    <p:extLst>
      <p:ext uri="{BB962C8B-B14F-4D97-AF65-F5344CB8AC3E}">
        <p14:creationId xmlns:p14="http://schemas.microsoft.com/office/powerpoint/2010/main" val="310166158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Blue Parlor, Room 105, Wall A, outlined</a:t>
            </a:r>
            <a:br>
              <a:rPr lang="en-US" sz="1800" dirty="0" smtClean="0"/>
            </a:br>
            <a:r>
              <a:rPr lang="en-US" sz="1800" dirty="0" smtClean="0"/>
              <a:t>John Butler, January 2012</a:t>
            </a:r>
            <a:endParaRPr lang="en-US" sz="1800" dirty="0"/>
          </a:p>
        </p:txBody>
      </p:sp>
      <p:pic>
        <p:nvPicPr>
          <p:cNvPr id="3" name="Content Placeholder 2" descr="044 105-A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t="-35443" b="-35443"/>
          <a:stretch>
            <a:fillRect/>
          </a:stretch>
        </p:blipFill>
        <p:spPr>
          <a:xfrm>
            <a:off x="457200" y="403225"/>
            <a:ext cx="8229600" cy="5208588"/>
          </a:xfrm>
        </p:spPr>
      </p:pic>
    </p:spTree>
    <p:extLst>
      <p:ext uri="{BB962C8B-B14F-4D97-AF65-F5344CB8AC3E}">
        <p14:creationId xmlns:p14="http://schemas.microsoft.com/office/powerpoint/2010/main" val="21181465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203.B.12</a:t>
            </a:r>
            <a:br>
              <a:rPr lang="en-US" sz="1800" dirty="0" smtClean="0"/>
            </a:br>
            <a:r>
              <a:rPr lang="en-US" sz="1800" dirty="0" smtClean="0"/>
              <a:t>Mantel</a:t>
            </a:r>
            <a:br>
              <a:rPr lang="en-US" sz="1800" dirty="0" smtClean="0"/>
            </a:br>
            <a:r>
              <a:rPr lang="en-US" sz="1800" dirty="0" smtClean="0"/>
              <a:t>cut nails</a:t>
            </a:r>
            <a:endParaRPr lang="en-US" sz="1800" dirty="0"/>
          </a:p>
        </p:txBody>
      </p:sp>
      <p:pic>
        <p:nvPicPr>
          <p:cNvPr id="3" name="Content Placeholder 2" descr="044 IMG_20120406_133344.jpg"/>
          <p:cNvPicPr>
            <a:picLocks noGrp="1" noChangeAspect="1"/>
          </p:cNvPicPr>
          <p:nvPr>
            <p:ph idx="1"/>
          </p:nvPr>
        </p:nvPicPr>
        <p:blipFill>
          <a:blip r:embed="rId3" cstate="email">
            <a:extLst>
              <a:ext uri="{28A0092B-C50C-407E-A947-70E740481C1C}">
                <a14:useLocalDpi xmlns:a14="http://schemas.microsoft.com/office/drawing/2010/main"/>
              </a:ext>
            </a:extLst>
          </a:blip>
          <a:srcRect l="-9250" r="-9250"/>
          <a:stretch>
            <a:fillRect/>
          </a:stretch>
        </p:blipFill>
        <p:spPr>
          <a:xfrm>
            <a:off x="457200" y="403225"/>
            <a:ext cx="8229600" cy="5208588"/>
          </a:xfrm>
        </p:spPr>
      </p:pic>
    </p:spTree>
    <p:extLst>
      <p:ext uri="{BB962C8B-B14F-4D97-AF65-F5344CB8AC3E}">
        <p14:creationId xmlns:p14="http://schemas.microsoft.com/office/powerpoint/2010/main" val="77455835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105.C.49</a:t>
            </a:r>
            <a:br>
              <a:rPr lang="en-US" sz="1800" dirty="0" smtClean="0"/>
            </a:br>
            <a:r>
              <a:rPr lang="en-US" sz="1800" dirty="0" smtClean="0"/>
              <a:t>Upper rail (above fireplace surround)</a:t>
            </a:r>
            <a:br>
              <a:rPr lang="en-US" sz="1800" dirty="0" smtClean="0"/>
            </a:br>
            <a:r>
              <a:rPr lang="en-US" sz="1800" dirty="0" smtClean="0"/>
              <a:t>Wrought nails, tenons</a:t>
            </a:r>
            <a:endParaRPr lang="en-US" sz="1800" dirty="0"/>
          </a:p>
        </p:txBody>
      </p:sp>
      <p:pic>
        <p:nvPicPr>
          <p:cNvPr id="3" name="Content Placeholder 2" descr="045 IMG_20120327_085210.jpg"/>
          <p:cNvPicPr>
            <a:picLocks noGrp="1" noChangeAspect="1"/>
          </p:cNvPicPr>
          <p:nvPr>
            <p:ph idx="1"/>
          </p:nvPr>
        </p:nvPicPr>
        <p:blipFill>
          <a:blip r:embed="rId3" cstate="email">
            <a:extLst>
              <a:ext uri="{28A0092B-C50C-407E-A947-70E740481C1C}">
                <a14:useLocalDpi xmlns:a14="http://schemas.microsoft.com/office/drawing/2010/main"/>
              </a:ext>
            </a:extLst>
          </a:blip>
          <a:srcRect l="-9250" r="-9250"/>
          <a:stretch>
            <a:fillRect/>
          </a:stretch>
        </p:blipFill>
        <p:spPr>
          <a:xfrm>
            <a:off x="457200" y="403225"/>
            <a:ext cx="8229600" cy="5208588"/>
          </a:xfrm>
        </p:spPr>
      </p:pic>
    </p:spTree>
    <p:extLst>
      <p:ext uri="{BB962C8B-B14F-4D97-AF65-F5344CB8AC3E}">
        <p14:creationId xmlns:p14="http://schemas.microsoft.com/office/powerpoint/2010/main" val="15050645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a:t>
            </a:r>
            <a:br>
              <a:rPr lang="en-US" sz="1800" dirty="0" smtClean="0"/>
            </a:br>
            <a:r>
              <a:rPr lang="en-US" sz="1800" dirty="0" smtClean="0"/>
              <a:t>Trim Trailer</a:t>
            </a:r>
            <a:br>
              <a:rPr lang="en-US" sz="1800" dirty="0" smtClean="0"/>
            </a:br>
            <a:r>
              <a:rPr lang="en-US" sz="1800" dirty="0" smtClean="0"/>
              <a:t>August 2012</a:t>
            </a:r>
            <a:endParaRPr lang="en-US" sz="1800" dirty="0"/>
          </a:p>
        </p:txBody>
      </p:sp>
      <p:pic>
        <p:nvPicPr>
          <p:cNvPr id="3" name="Content Placeholder 2" descr="046 2012-07-05 001 2012-07-03 073.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203082517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Summer Kitchen, Room 302, “Wall E”</a:t>
            </a:r>
            <a:br>
              <a:rPr lang="en-US" sz="1800" dirty="0" smtClean="0"/>
            </a:br>
            <a:r>
              <a:rPr lang="en-US" sz="1800" dirty="0" smtClean="0"/>
              <a:t>Ceiling lath removal</a:t>
            </a:r>
            <a:br>
              <a:rPr lang="en-US" sz="1800" dirty="0" smtClean="0"/>
            </a:br>
            <a:r>
              <a:rPr lang="en-US" sz="1800" dirty="0" smtClean="0"/>
              <a:t>with Pete </a:t>
            </a:r>
            <a:r>
              <a:rPr lang="en-US" sz="1800" dirty="0" err="1" smtClean="0"/>
              <a:t>Dellea</a:t>
            </a:r>
            <a:r>
              <a:rPr lang="en-US" sz="1800" dirty="0" smtClean="0"/>
              <a:t> and Reese </a:t>
            </a:r>
            <a:r>
              <a:rPr lang="en-US" sz="1800" dirty="0" err="1" smtClean="0"/>
              <a:t>Crotteau</a:t>
            </a:r>
            <a:endParaRPr lang="en-US" sz="1800" dirty="0"/>
          </a:p>
        </p:txBody>
      </p:sp>
      <p:pic>
        <p:nvPicPr>
          <p:cNvPr id="3" name="Content Placeholder 2" descr="046 IMG_9885.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42562231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Middleton Old Town Hall</a:t>
            </a:r>
            <a:br>
              <a:rPr lang="en-US" sz="1800" dirty="0" smtClean="0"/>
            </a:br>
            <a:r>
              <a:rPr lang="en-US" sz="1800" dirty="0" smtClean="0"/>
              <a:t>Exterior Front</a:t>
            </a:r>
            <a:br>
              <a:rPr lang="en-US" sz="1800" dirty="0" smtClean="0"/>
            </a:br>
            <a:r>
              <a:rPr lang="en-US" sz="1800" dirty="0" smtClean="0"/>
              <a:t>Jessica </a:t>
            </a:r>
            <a:r>
              <a:rPr lang="en-US" sz="1800" dirty="0" err="1" smtClean="0"/>
              <a:t>MilNeil</a:t>
            </a:r>
            <a:r>
              <a:rPr lang="en-US" sz="1800" dirty="0" smtClean="0"/>
              <a:t>, Preservation Timber Framing, September 2012</a:t>
            </a:r>
            <a:endParaRPr lang="en-US" sz="1800" dirty="0"/>
          </a:p>
        </p:txBody>
      </p:sp>
      <p:pic>
        <p:nvPicPr>
          <p:cNvPr id="3" name="Content Placeholder 2" descr="010 Exterior, Middleton Town Hall front iso.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7200" y="403225"/>
            <a:ext cx="8229600" cy="5208588"/>
          </a:xfrm>
        </p:spPr>
      </p:pic>
    </p:spTree>
    <p:extLst>
      <p:ext uri="{BB962C8B-B14F-4D97-AF65-F5344CB8AC3E}">
        <p14:creationId xmlns:p14="http://schemas.microsoft.com/office/powerpoint/2010/main" val="363698174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Blue Bedroom, Room 201, Wall C, outlined</a:t>
            </a:r>
            <a:br>
              <a:rPr lang="en-US" sz="1800" dirty="0" smtClean="0"/>
            </a:br>
            <a:r>
              <a:rPr lang="en-US" sz="1800" dirty="0" smtClean="0"/>
              <a:t>Sash and Shutters before dismantling</a:t>
            </a:r>
            <a:br>
              <a:rPr lang="en-US" sz="1800" dirty="0" smtClean="0"/>
            </a:br>
            <a:endParaRPr lang="en-US" sz="1800" dirty="0"/>
          </a:p>
        </p:txBody>
      </p:sp>
      <p:pic>
        <p:nvPicPr>
          <p:cNvPr id="3" name="Content Placeholder 2" descr="047 Copy of 201_C_outlined.jpg"/>
          <p:cNvPicPr>
            <a:picLocks noGrp="1" noChangeAspect="1"/>
          </p:cNvPicPr>
          <p:nvPr>
            <p:ph idx="1"/>
          </p:nvPr>
        </p:nvPicPr>
        <p:blipFill>
          <a:blip r:embed="rId3" cstate="email">
            <a:extLst>
              <a:ext uri="{28A0092B-C50C-407E-A947-70E740481C1C}">
                <a14:useLocalDpi xmlns:a14="http://schemas.microsoft.com/office/drawing/2010/main"/>
              </a:ext>
            </a:extLst>
          </a:blip>
          <a:srcRect t="-6340" b="-6340"/>
          <a:stretch>
            <a:fillRect/>
          </a:stretch>
        </p:blipFill>
        <p:spPr>
          <a:xfrm>
            <a:off x="457200" y="403225"/>
            <a:ext cx="8229600" cy="5208588"/>
          </a:xfrm>
        </p:spPr>
      </p:pic>
    </p:spTree>
    <p:extLst>
      <p:ext uri="{BB962C8B-B14F-4D97-AF65-F5344CB8AC3E}">
        <p14:creationId xmlns:p14="http://schemas.microsoft.com/office/powerpoint/2010/main" val="78037997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a:t>Blue Bedroom, Room 201, </a:t>
            </a:r>
            <a:r>
              <a:rPr lang="en-US" sz="1800" dirty="0" err="1"/>
              <a:t>Subwall</a:t>
            </a:r>
            <a:r>
              <a:rPr lang="en-US" sz="1800" dirty="0"/>
              <a:t> C</a:t>
            </a:r>
            <a:br>
              <a:rPr lang="en-US" sz="1800" dirty="0"/>
            </a:br>
            <a:r>
              <a:rPr lang="en-US" sz="1800" dirty="0" err="1"/>
              <a:t>Subwall</a:t>
            </a:r>
            <a:r>
              <a:rPr lang="en-US" sz="1800" dirty="0"/>
              <a:t> framing creates cavity for sliding shutter</a:t>
            </a:r>
          </a:p>
        </p:txBody>
      </p:sp>
      <p:pic>
        <p:nvPicPr>
          <p:cNvPr id="3" name="Content Placeholder 2" descr="048 201-C-Sub.jpg"/>
          <p:cNvPicPr>
            <a:picLocks noGrp="1" noChangeAspect="1"/>
          </p:cNvPicPr>
          <p:nvPr>
            <p:ph idx="1"/>
          </p:nvPr>
        </p:nvPicPr>
        <p:blipFill>
          <a:blip r:embed="rId3" cstate="email">
            <a:extLst>
              <a:ext uri="{28A0092B-C50C-407E-A947-70E740481C1C}">
                <a14:useLocalDpi xmlns:a14="http://schemas.microsoft.com/office/drawing/2010/main"/>
              </a:ext>
            </a:extLst>
          </a:blip>
          <a:srcRect l="-1855" r="-1855"/>
          <a:stretch>
            <a:fillRect/>
          </a:stretch>
        </p:blipFill>
        <p:spPr>
          <a:xfrm>
            <a:off x="457200" y="403225"/>
            <a:ext cx="8229600" cy="5208588"/>
          </a:xfrm>
        </p:spPr>
      </p:pic>
    </p:spTree>
    <p:extLst>
      <p:ext uri="{BB962C8B-B14F-4D97-AF65-F5344CB8AC3E}">
        <p14:creationId xmlns:p14="http://schemas.microsoft.com/office/powerpoint/2010/main" val="32867432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Pink Room, Room 101, </a:t>
            </a:r>
            <a:r>
              <a:rPr lang="en-US" sz="1800" dirty="0" err="1" smtClean="0"/>
              <a:t>Subwall</a:t>
            </a:r>
            <a:r>
              <a:rPr lang="en-US" sz="1800" dirty="0" smtClean="0"/>
              <a:t> C</a:t>
            </a:r>
            <a:br>
              <a:rPr lang="en-US" sz="1800" dirty="0" smtClean="0"/>
            </a:br>
            <a:r>
              <a:rPr lang="en-US" sz="1800" dirty="0" err="1" smtClean="0"/>
              <a:t>Subwall</a:t>
            </a:r>
            <a:r>
              <a:rPr lang="en-US" sz="1800" dirty="0" smtClean="0"/>
              <a:t> framing (alternate) creates cavity for sliding shutter</a:t>
            </a:r>
            <a:endParaRPr lang="en-US" sz="1800" dirty="0"/>
          </a:p>
        </p:txBody>
      </p:sp>
      <p:pic>
        <p:nvPicPr>
          <p:cNvPr id="3" name="Content Placeholder 2" descr="048 101-C-Sub.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7200" y="403225"/>
            <a:ext cx="8229600" cy="5208588"/>
          </a:xfrm>
        </p:spPr>
      </p:pic>
    </p:spTree>
    <p:extLst>
      <p:ext uri="{BB962C8B-B14F-4D97-AF65-F5344CB8AC3E}">
        <p14:creationId xmlns:p14="http://schemas.microsoft.com/office/powerpoint/2010/main" val="61821643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Ell Exterior, “Room 002,” Walls A &amp; D</a:t>
            </a:r>
            <a:br>
              <a:rPr lang="en-US" sz="1800" dirty="0" smtClean="0"/>
            </a:br>
            <a:r>
              <a:rPr lang="en-US" sz="1800" dirty="0" smtClean="0"/>
              <a:t>Weather-jointed sheathing</a:t>
            </a:r>
            <a:br>
              <a:rPr lang="en-US" sz="1800" dirty="0" smtClean="0"/>
            </a:br>
            <a:r>
              <a:rPr lang="en-US" sz="1800" dirty="0" smtClean="0"/>
              <a:t>Northwest corner</a:t>
            </a:r>
            <a:endParaRPr lang="en-US" sz="1800" dirty="0"/>
          </a:p>
        </p:txBody>
      </p:sp>
      <p:pic>
        <p:nvPicPr>
          <p:cNvPr id="3" name="Content Placeholder 2" descr="049 Sheathing weatherjointing detail.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57200" y="403225"/>
            <a:ext cx="8229600" cy="5208588"/>
          </a:xfrm>
        </p:spPr>
      </p:pic>
    </p:spTree>
    <p:extLst>
      <p:ext uri="{BB962C8B-B14F-4D97-AF65-F5344CB8AC3E}">
        <p14:creationId xmlns:p14="http://schemas.microsoft.com/office/powerpoint/2010/main" val="400712258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Exterior, Room 001, Wall A</a:t>
            </a:r>
            <a:br>
              <a:rPr lang="en-US" sz="1800" dirty="0" smtClean="0"/>
            </a:br>
            <a:r>
              <a:rPr lang="en-US" sz="1800" dirty="0" smtClean="0"/>
              <a:t>Sheathing labeling at Ell gable</a:t>
            </a:r>
            <a:endParaRPr lang="en-US" sz="1800" dirty="0"/>
          </a:p>
        </p:txBody>
      </p:sp>
      <p:pic>
        <p:nvPicPr>
          <p:cNvPr id="3" name="Content Placeholder 2" descr="050 2012-06-24 001 2012-06-22 011.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7200" y="403225"/>
            <a:ext cx="8229600" cy="5208588"/>
          </a:xfrm>
        </p:spPr>
      </p:pic>
    </p:spTree>
    <p:extLst>
      <p:ext uri="{BB962C8B-B14F-4D97-AF65-F5344CB8AC3E}">
        <p14:creationId xmlns:p14="http://schemas.microsoft.com/office/powerpoint/2010/main" val="175579570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 frame</a:t>
            </a:r>
            <a:br>
              <a:rPr lang="en-US" sz="1800" dirty="0" smtClean="0"/>
            </a:br>
            <a:r>
              <a:rPr lang="en-US" sz="1800" dirty="0" smtClean="0"/>
              <a:t>Northeast corner</a:t>
            </a:r>
            <a:br>
              <a:rPr lang="en-US" sz="1800" dirty="0" smtClean="0"/>
            </a:br>
            <a:r>
              <a:rPr lang="en-US" sz="1800" dirty="0" smtClean="0"/>
              <a:t>August 2012</a:t>
            </a:r>
            <a:endParaRPr lang="en-US" sz="1800" dirty="0"/>
          </a:p>
        </p:txBody>
      </p:sp>
      <p:pic>
        <p:nvPicPr>
          <p:cNvPr id="3" name="Content Placeholder 2" descr="051 2012-07-31 001 2012-07-24 004.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55697288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Ell Frame Dismantling</a:t>
            </a:r>
            <a:br>
              <a:rPr lang="en-US" sz="1800" dirty="0" smtClean="0"/>
            </a:br>
            <a:r>
              <a:rPr lang="en-US" sz="1800" dirty="0" smtClean="0"/>
              <a:t>Dave Ewing, Jim Rudolf, Brian Cox, Andrew Cushing</a:t>
            </a:r>
            <a:br>
              <a:rPr lang="en-US" sz="1800" dirty="0" smtClean="0"/>
            </a:br>
            <a:r>
              <a:rPr lang="en-US" sz="1800" dirty="0" smtClean="0"/>
              <a:t>July 2012</a:t>
            </a:r>
            <a:endParaRPr lang="en-US" sz="1800" dirty="0"/>
          </a:p>
        </p:txBody>
      </p:sp>
      <p:pic>
        <p:nvPicPr>
          <p:cNvPr id="3" name="Content Placeholder 2" descr="052 2012-06-24 001 2012-06-20 080.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413447779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Ell Bent 1 post removal</a:t>
            </a:r>
            <a:br>
              <a:rPr lang="en-US" sz="1800" dirty="0" smtClean="0"/>
            </a:br>
            <a:r>
              <a:rPr lang="en-US" sz="1800" dirty="0" smtClean="0"/>
              <a:t>Scott Lewis and Dave Ewing</a:t>
            </a:r>
            <a:endParaRPr lang="en-US" sz="1800" dirty="0"/>
          </a:p>
        </p:txBody>
      </p:sp>
      <p:pic>
        <p:nvPicPr>
          <p:cNvPr id="3" name="Content Placeholder 2" descr="053 2012-06-28 001 2012-06-28 025.jpg"/>
          <p:cNvPicPr>
            <a:picLocks noGrp="1" noChangeAspect="1"/>
          </p:cNvPicPr>
          <p:nvPr>
            <p:ph idx="1"/>
          </p:nvPr>
        </p:nvPicPr>
        <p:blipFill>
          <a:blip r:embed="rId3" cstate="email">
            <a:extLst>
              <a:ext uri="{28A0092B-C50C-407E-A947-70E740481C1C}">
                <a14:useLocalDpi xmlns:a14="http://schemas.microsoft.com/office/drawing/2010/main"/>
              </a:ext>
            </a:extLst>
          </a:blip>
          <a:srcRect l="-81078" r="-81078"/>
          <a:stretch>
            <a:fillRect/>
          </a:stretch>
        </p:blipFill>
        <p:spPr>
          <a:xfrm>
            <a:off x="457200" y="403225"/>
            <a:ext cx="8229600" cy="5208588"/>
          </a:xfrm>
        </p:spPr>
      </p:pic>
    </p:spTree>
    <p:extLst>
      <p:ext uri="{BB962C8B-B14F-4D97-AF65-F5344CB8AC3E}">
        <p14:creationId xmlns:p14="http://schemas.microsoft.com/office/powerpoint/2010/main" val="96940132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Ell Bent 1 Post Detail</a:t>
            </a:r>
            <a:br>
              <a:rPr lang="en-US" sz="1800" dirty="0" smtClean="0"/>
            </a:br>
            <a:r>
              <a:rPr lang="en-US" sz="1800" dirty="0" smtClean="0"/>
              <a:t>“Dragon” spike</a:t>
            </a:r>
            <a:br>
              <a:rPr lang="en-US" sz="1800" dirty="0" smtClean="0"/>
            </a:br>
            <a:endParaRPr lang="en-US" sz="1800" dirty="0"/>
          </a:p>
        </p:txBody>
      </p:sp>
      <p:pic>
        <p:nvPicPr>
          <p:cNvPr id="3" name="Content Placeholder 2" descr="054 2012-06-28 001 2012-06-25 021.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407063494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 Frame Model</a:t>
            </a:r>
            <a:br>
              <a:rPr lang="en-US" sz="1800" dirty="0" smtClean="0"/>
            </a:br>
            <a:r>
              <a:rPr lang="en-US" sz="1800" dirty="0" smtClean="0"/>
              <a:t>Jessica </a:t>
            </a:r>
            <a:r>
              <a:rPr lang="en-US" sz="1800" dirty="0" err="1" smtClean="0"/>
              <a:t>MilNeil</a:t>
            </a:r>
            <a:r>
              <a:rPr lang="en-US" sz="1800" dirty="0" smtClean="0"/>
              <a:t>, August 2012</a:t>
            </a:r>
            <a:endParaRPr lang="en-US" sz="1800" dirty="0"/>
          </a:p>
        </p:txBody>
      </p:sp>
      <p:pic>
        <p:nvPicPr>
          <p:cNvPr id="3" name="Content Placeholder 2" descr="055 OK Chimney_01.jpg"/>
          <p:cNvPicPr>
            <a:picLocks noGrp="1" noChangeAspect="1"/>
          </p:cNvPicPr>
          <p:nvPr>
            <p:ph idx="1"/>
          </p:nvPr>
        </p:nvPicPr>
        <p:blipFill>
          <a:blip r:embed="rId3" cstate="email">
            <a:extLst>
              <a:ext uri="{28A0092B-C50C-407E-A947-70E740481C1C}">
                <a14:useLocalDpi xmlns:a14="http://schemas.microsoft.com/office/drawing/2010/main"/>
              </a:ext>
            </a:extLst>
          </a:blip>
          <a:srcRect l="-11046" r="-11046"/>
          <a:stretch>
            <a:fillRect/>
          </a:stretch>
        </p:blipFill>
        <p:spPr>
          <a:xfrm>
            <a:off x="457200" y="403225"/>
            <a:ext cx="8229600" cy="5208588"/>
          </a:xfrm>
        </p:spPr>
      </p:pic>
    </p:spTree>
    <p:extLst>
      <p:ext uri="{BB962C8B-B14F-4D97-AF65-F5344CB8AC3E}">
        <p14:creationId xmlns:p14="http://schemas.microsoft.com/office/powerpoint/2010/main" val="24005481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Middleton Old Town Hall</a:t>
            </a:r>
            <a:br>
              <a:rPr lang="en-US" sz="1800" dirty="0" smtClean="0"/>
            </a:br>
            <a:r>
              <a:rPr lang="en-US" sz="1800" dirty="0" smtClean="0"/>
              <a:t>Meetinghouse, East Wall, Pulpit</a:t>
            </a:r>
            <a:br>
              <a:rPr lang="en-US" sz="1800" dirty="0" smtClean="0"/>
            </a:br>
            <a:r>
              <a:rPr lang="en-US" sz="1800" dirty="0" smtClean="0"/>
              <a:t>Jessica </a:t>
            </a:r>
            <a:r>
              <a:rPr lang="en-US" sz="1800" dirty="0" err="1" smtClean="0"/>
              <a:t>MilNeil</a:t>
            </a:r>
            <a:r>
              <a:rPr lang="en-US" sz="1800" dirty="0" smtClean="0"/>
              <a:t>, Preservation Timber Framing, September 2012</a:t>
            </a:r>
            <a:endParaRPr lang="en-US" sz="1800" dirty="0"/>
          </a:p>
        </p:txBody>
      </p:sp>
      <p:pic>
        <p:nvPicPr>
          <p:cNvPr id="3" name="Content Placeholder 2" descr="011 Meetinghouse, East wall pulpit.jpg"/>
          <p:cNvPicPr>
            <a:picLocks noGrp="1" noChangeAspect="1"/>
          </p:cNvPicPr>
          <p:nvPr>
            <p:ph idx="1"/>
          </p:nvPr>
        </p:nvPicPr>
        <p:blipFill>
          <a:blip r:embed="rId3" cstate="email">
            <a:extLst>
              <a:ext uri="{28A0092B-C50C-407E-A947-70E740481C1C}">
                <a14:useLocalDpi xmlns:a14="http://schemas.microsoft.com/office/drawing/2010/main"/>
              </a:ext>
            </a:extLst>
          </a:blip>
          <a:srcRect l="-1342" r="-1342"/>
          <a:stretch>
            <a:fillRect/>
          </a:stretch>
        </p:blipFill>
        <p:spPr>
          <a:xfrm>
            <a:off x="457200" y="403225"/>
            <a:ext cx="8229600" cy="5208588"/>
          </a:xfrm>
        </p:spPr>
      </p:pic>
    </p:spTree>
    <p:extLst>
      <p:ext uri="{BB962C8B-B14F-4D97-AF65-F5344CB8AC3E}">
        <p14:creationId xmlns:p14="http://schemas.microsoft.com/office/powerpoint/2010/main" val="241853939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 Frame Model</a:t>
            </a:r>
            <a:br>
              <a:rPr lang="en-US" sz="1800" dirty="0" smtClean="0"/>
            </a:br>
            <a:r>
              <a:rPr lang="en-US" sz="1800" dirty="0" smtClean="0"/>
              <a:t>Front chimney elevation</a:t>
            </a:r>
            <a:br>
              <a:rPr lang="en-US" sz="1800" dirty="0" smtClean="0"/>
            </a:br>
            <a:r>
              <a:rPr lang="en-US" sz="1800" dirty="0" smtClean="0"/>
              <a:t>August 2012</a:t>
            </a:r>
            <a:endParaRPr lang="en-US" sz="1800" dirty="0"/>
          </a:p>
        </p:txBody>
      </p:sp>
      <p:pic>
        <p:nvPicPr>
          <p:cNvPr id="3" name="Content Placeholder 2" descr="055 OK Chimney_02.jpg"/>
          <p:cNvPicPr>
            <a:picLocks noGrp="1" noChangeAspect="1"/>
          </p:cNvPicPr>
          <p:nvPr>
            <p:ph idx="1"/>
          </p:nvPr>
        </p:nvPicPr>
        <p:blipFill>
          <a:blip r:embed="rId3" cstate="email">
            <a:extLst>
              <a:ext uri="{28A0092B-C50C-407E-A947-70E740481C1C}">
                <a14:useLocalDpi xmlns:a14="http://schemas.microsoft.com/office/drawing/2010/main"/>
              </a:ext>
            </a:extLst>
          </a:blip>
          <a:srcRect l="-11046" r="-11046"/>
          <a:stretch>
            <a:fillRect/>
          </a:stretch>
        </p:blipFill>
        <p:spPr>
          <a:xfrm>
            <a:off x="457200" y="403225"/>
            <a:ext cx="8229600" cy="5208588"/>
          </a:xfrm>
        </p:spPr>
      </p:pic>
    </p:spTree>
    <p:extLst>
      <p:ext uri="{BB962C8B-B14F-4D97-AF65-F5344CB8AC3E}">
        <p14:creationId xmlns:p14="http://schemas.microsoft.com/office/powerpoint/2010/main" val="262956229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Chimney mid-dismantling</a:t>
            </a:r>
            <a:br>
              <a:rPr lang="en-US" sz="1800" dirty="0" smtClean="0"/>
            </a:br>
            <a:r>
              <a:rPr lang="en-US" sz="1800" dirty="0" smtClean="0"/>
              <a:t>Plan view, three flues</a:t>
            </a:r>
            <a:endParaRPr lang="en-US" sz="1800" dirty="0"/>
          </a:p>
        </p:txBody>
      </p:sp>
      <p:pic>
        <p:nvPicPr>
          <p:cNvPr id="3" name="Content Placeholder 2" descr="056 2012-07-31 001 2012-07-19 002.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142522638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 Frame, Wall D</a:t>
            </a:r>
            <a:br>
              <a:rPr lang="en-US" sz="1800" dirty="0" smtClean="0"/>
            </a:br>
            <a:r>
              <a:rPr lang="en-US" sz="1800" dirty="0" smtClean="0"/>
              <a:t>First Crane Day</a:t>
            </a:r>
            <a:endParaRPr lang="en-US" sz="1800" dirty="0"/>
          </a:p>
        </p:txBody>
      </p:sp>
      <p:pic>
        <p:nvPicPr>
          <p:cNvPr id="3" name="Content Placeholder 2" descr="057 2012-07-25 001 2012-07-25 114.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61498193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 Frame, Wall D</a:t>
            </a:r>
            <a:br>
              <a:rPr lang="en-US" sz="1800" dirty="0" smtClean="0"/>
            </a:br>
            <a:r>
              <a:rPr lang="en-US" sz="1800" dirty="0" smtClean="0"/>
              <a:t>First Crane Day</a:t>
            </a:r>
            <a:endParaRPr lang="en-US" sz="1800" dirty="0"/>
          </a:p>
        </p:txBody>
      </p:sp>
      <p:pic>
        <p:nvPicPr>
          <p:cNvPr id="3" name="Content Placeholder 2" descr="058 2012-07-25 001 2012-07-25 322.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7200" y="403225"/>
            <a:ext cx="8229600" cy="5208588"/>
          </a:xfrm>
        </p:spPr>
      </p:pic>
    </p:spTree>
    <p:extLst>
      <p:ext uri="{BB962C8B-B14F-4D97-AF65-F5344CB8AC3E}">
        <p14:creationId xmlns:p14="http://schemas.microsoft.com/office/powerpoint/2010/main" val="77562039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 Frame</a:t>
            </a:r>
            <a:br>
              <a:rPr lang="en-US" sz="1800" dirty="0" smtClean="0"/>
            </a:br>
            <a:r>
              <a:rPr lang="en-US" sz="1800" dirty="0" smtClean="0"/>
              <a:t>First Crane Day</a:t>
            </a:r>
            <a:br>
              <a:rPr lang="en-US" sz="1800" dirty="0" smtClean="0"/>
            </a:br>
            <a:r>
              <a:rPr lang="en-US" sz="1800" dirty="0" smtClean="0"/>
              <a:t>Arron Sturgis, Scott Lewis, Jessica </a:t>
            </a:r>
            <a:r>
              <a:rPr lang="en-US" sz="1800" dirty="0" err="1" smtClean="0"/>
              <a:t>MilNeil</a:t>
            </a:r>
            <a:r>
              <a:rPr lang="en-US" sz="1800" dirty="0" smtClean="0"/>
              <a:t>, Seth Rowell</a:t>
            </a:r>
            <a:endParaRPr lang="en-US" sz="1800" dirty="0"/>
          </a:p>
        </p:txBody>
      </p:sp>
      <p:pic>
        <p:nvPicPr>
          <p:cNvPr id="3" name="Content Placeholder 2" descr="059 2012-07-30 001 2012-07-30 184.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112852158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Front Stairs</a:t>
            </a:r>
            <a:br>
              <a:rPr lang="en-US" sz="1800" dirty="0" smtClean="0"/>
            </a:br>
            <a:r>
              <a:rPr lang="en-US" sz="1800" dirty="0" smtClean="0"/>
              <a:t>Marine-wrapped</a:t>
            </a:r>
            <a:br>
              <a:rPr lang="en-US" sz="1800" dirty="0" smtClean="0"/>
            </a:br>
            <a:r>
              <a:rPr lang="en-US" sz="1800" dirty="0" smtClean="0"/>
              <a:t>Second crane day</a:t>
            </a:r>
            <a:endParaRPr lang="en-US" sz="1800" dirty="0"/>
          </a:p>
        </p:txBody>
      </p:sp>
      <p:pic>
        <p:nvPicPr>
          <p:cNvPr id="3" name="Content Placeholder 2" descr="060 2012-07-30 001 2012-07-30 195.jpg"/>
          <p:cNvPicPr>
            <a:picLocks noGrp="1" noChangeAspect="1"/>
          </p:cNvPicPr>
          <p:nvPr>
            <p:ph idx="1"/>
          </p:nvPr>
        </p:nvPicPr>
        <p:blipFill>
          <a:blip r:embed="rId3" cstate="email">
            <a:extLst>
              <a:ext uri="{28A0092B-C50C-407E-A947-70E740481C1C}">
                <a14:useLocalDpi xmlns:a14="http://schemas.microsoft.com/office/drawing/2010/main"/>
              </a:ext>
            </a:extLst>
          </a:blip>
          <a:srcRect l="-68500" r="-68500"/>
          <a:stretch>
            <a:fillRect/>
          </a:stretch>
        </p:blipFill>
        <p:spPr>
          <a:xfrm>
            <a:off x="457200" y="403225"/>
            <a:ext cx="8229600" cy="5208588"/>
          </a:xfrm>
        </p:spPr>
      </p:pic>
    </p:spTree>
    <p:extLst>
      <p:ext uri="{BB962C8B-B14F-4D97-AF65-F5344CB8AC3E}">
        <p14:creationId xmlns:p14="http://schemas.microsoft.com/office/powerpoint/2010/main" val="314569321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a:t>
            </a:r>
            <a:br>
              <a:rPr lang="en-US" sz="1800" dirty="0" smtClean="0"/>
            </a:br>
            <a:r>
              <a:rPr lang="en-US" sz="1800" dirty="0" smtClean="0"/>
              <a:t>(in trailers)</a:t>
            </a:r>
            <a:r>
              <a:rPr lang="en-US" sz="1800" dirty="0"/>
              <a:t/>
            </a:r>
            <a:br>
              <a:rPr lang="en-US" sz="1800" dirty="0"/>
            </a:br>
            <a:r>
              <a:rPr lang="en-US" sz="1800" dirty="0" smtClean="0"/>
              <a:t>Jim Rudolf, Scott Lewis</a:t>
            </a:r>
            <a:endParaRPr lang="en-US" sz="1800" dirty="0"/>
          </a:p>
        </p:txBody>
      </p:sp>
      <p:pic>
        <p:nvPicPr>
          <p:cNvPr id="3" name="Content Placeholder 2" descr="061 2012-07-31 001 2012-07-23 086.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7200" y="403225"/>
            <a:ext cx="8229600" cy="5208588"/>
          </a:xfrm>
        </p:spPr>
      </p:pic>
    </p:spTree>
    <p:extLst>
      <p:ext uri="{BB962C8B-B14F-4D97-AF65-F5344CB8AC3E}">
        <p14:creationId xmlns:p14="http://schemas.microsoft.com/office/powerpoint/2010/main" val="160223872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err="1" smtClean="0"/>
              <a:t>Demeritt</a:t>
            </a:r>
            <a:r>
              <a:rPr lang="en-US" sz="1800" dirty="0" smtClean="0"/>
              <a:t> House</a:t>
            </a:r>
            <a:br>
              <a:rPr lang="en-US" sz="1800" dirty="0" smtClean="0"/>
            </a:br>
            <a:r>
              <a:rPr lang="en-US" sz="1800" dirty="0" smtClean="0"/>
              <a:t>First floor framing, and remaining chimney mass</a:t>
            </a:r>
            <a:br>
              <a:rPr lang="en-US" sz="1800" dirty="0" smtClean="0"/>
            </a:br>
            <a:r>
              <a:rPr lang="en-US" sz="1800" dirty="0" smtClean="0"/>
              <a:t>Attentive crew</a:t>
            </a:r>
            <a:endParaRPr lang="en-US" sz="1800" dirty="0"/>
          </a:p>
        </p:txBody>
      </p:sp>
      <p:pic>
        <p:nvPicPr>
          <p:cNvPr id="3" name="Content Placeholder 2" descr="062 2012-07-30 001 2012-07-30 058.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38690449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MOTH meetinghouse</a:t>
            </a:r>
            <a:br>
              <a:rPr lang="en-US" sz="1800" dirty="0" smtClean="0"/>
            </a:br>
            <a:r>
              <a:rPr lang="en-US" sz="1800" dirty="0" smtClean="0"/>
              <a:t>Box Pews, center aisle</a:t>
            </a:r>
            <a:br>
              <a:rPr lang="en-US" sz="1800" dirty="0" smtClean="0"/>
            </a:br>
            <a:r>
              <a:rPr lang="en-US" sz="1800" dirty="0" smtClean="0"/>
              <a:t>Jessica </a:t>
            </a:r>
            <a:r>
              <a:rPr lang="en-US" sz="1800" dirty="0" err="1" smtClean="0"/>
              <a:t>MilNeil</a:t>
            </a:r>
            <a:r>
              <a:rPr lang="en-US" sz="1800" dirty="0" smtClean="0"/>
              <a:t>, Preservation Timber Framing, September 2012</a:t>
            </a:r>
            <a:endParaRPr lang="en-US" sz="1800" dirty="0"/>
          </a:p>
        </p:txBody>
      </p:sp>
      <p:pic>
        <p:nvPicPr>
          <p:cNvPr id="3" name="Content Placeholder 2" descr="012 Box Pews dow center.jpg"/>
          <p:cNvPicPr>
            <a:picLocks noGrp="1" noChangeAspect="1"/>
          </p:cNvPicPr>
          <p:nvPr>
            <p:ph idx="1"/>
          </p:nvPr>
        </p:nvPicPr>
        <p:blipFill>
          <a:blip r:embed="rId3" cstate="email">
            <a:extLst>
              <a:ext uri="{28A0092B-C50C-407E-A947-70E740481C1C}">
                <a14:useLocalDpi xmlns:a14="http://schemas.microsoft.com/office/drawing/2010/main"/>
              </a:ext>
            </a:extLst>
          </a:blip>
          <a:srcRect l="-2626" r="-2626"/>
          <a:stretch>
            <a:fillRect/>
          </a:stretch>
        </p:blipFill>
        <p:spPr>
          <a:xfrm>
            <a:off x="457200" y="403225"/>
            <a:ext cx="8229600" cy="5208588"/>
          </a:xfrm>
        </p:spPr>
      </p:pic>
    </p:spTree>
    <p:extLst>
      <p:ext uri="{BB962C8B-B14F-4D97-AF65-F5344CB8AC3E}">
        <p14:creationId xmlns:p14="http://schemas.microsoft.com/office/powerpoint/2010/main" val="38434523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MOTH </a:t>
            </a:r>
            <a:r>
              <a:rPr lang="en-US" sz="1800" dirty="0" err="1" smtClean="0"/>
              <a:t>Meetingouse</a:t>
            </a:r>
            <a:r>
              <a:rPr lang="en-US" sz="1800" dirty="0" smtClean="0"/>
              <a:t/>
            </a:r>
            <a:br>
              <a:rPr lang="en-US" sz="1800" dirty="0" smtClean="0"/>
            </a:br>
            <a:r>
              <a:rPr lang="en-US" sz="1800" dirty="0" smtClean="0"/>
              <a:t>Mural Detail, SE corner, evidence of flaking, cracking</a:t>
            </a:r>
            <a:br>
              <a:rPr lang="en-US" sz="1800" dirty="0" smtClean="0"/>
            </a:br>
            <a:r>
              <a:rPr lang="en-US" sz="1800" dirty="0" smtClean="0"/>
              <a:t>Jessica </a:t>
            </a:r>
            <a:r>
              <a:rPr lang="en-US" sz="1800" dirty="0" err="1" smtClean="0"/>
              <a:t>MilNeil</a:t>
            </a:r>
            <a:r>
              <a:rPr lang="en-US" sz="1800" dirty="0" smtClean="0"/>
              <a:t>, Preservation Timber Framing, September 2012</a:t>
            </a:r>
            <a:endParaRPr lang="en-US" sz="1800" dirty="0"/>
          </a:p>
        </p:txBody>
      </p:sp>
      <p:pic>
        <p:nvPicPr>
          <p:cNvPr id="3" name="Content Placeholder 2" descr="013 Mural detail, cracking.jpg"/>
          <p:cNvPicPr>
            <a:picLocks noGrp="1" noChangeAspect="1"/>
          </p:cNvPicPr>
          <p:nvPr>
            <p:ph idx="1"/>
          </p:nvPr>
        </p:nvPicPr>
        <p:blipFill>
          <a:blip r:embed="rId3" cstate="email">
            <a:extLst>
              <a:ext uri="{28A0092B-C50C-407E-A947-70E740481C1C}">
                <a14:useLocalDpi xmlns:a14="http://schemas.microsoft.com/office/drawing/2010/main"/>
              </a:ext>
            </a:extLst>
          </a:blip>
          <a:srcRect l="-68500" r="-68500"/>
          <a:stretch>
            <a:fillRect/>
          </a:stretch>
        </p:blipFill>
        <p:spPr>
          <a:xfrm>
            <a:off x="457200" y="403225"/>
            <a:ext cx="8229600" cy="5208588"/>
          </a:xfrm>
        </p:spPr>
      </p:pic>
    </p:spTree>
    <p:extLst>
      <p:ext uri="{BB962C8B-B14F-4D97-AF65-F5344CB8AC3E}">
        <p14:creationId xmlns:p14="http://schemas.microsoft.com/office/powerpoint/2010/main" val="34900642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00" y="5611426"/>
            <a:ext cx="8229600" cy="952695"/>
          </a:xfrm>
        </p:spPr>
        <p:txBody>
          <a:bodyPr>
            <a:normAutofit/>
          </a:bodyPr>
          <a:lstStyle/>
          <a:p>
            <a:r>
              <a:rPr lang="en-US" sz="1800" dirty="0" smtClean="0"/>
              <a:t>Middleton Old Town Hall</a:t>
            </a:r>
            <a:br>
              <a:rPr lang="en-US" sz="1800" dirty="0" smtClean="0"/>
            </a:br>
            <a:r>
              <a:rPr lang="en-US" sz="1800" dirty="0" smtClean="0"/>
              <a:t>West Sill, at basement entrance, extensive rot</a:t>
            </a:r>
            <a:br>
              <a:rPr lang="en-US" sz="1800" dirty="0" smtClean="0"/>
            </a:br>
            <a:r>
              <a:rPr lang="en-US" sz="1800" dirty="0" smtClean="0"/>
              <a:t>Jessica </a:t>
            </a:r>
            <a:r>
              <a:rPr lang="en-US" sz="1800" dirty="0" err="1" smtClean="0"/>
              <a:t>MilNeil</a:t>
            </a:r>
            <a:r>
              <a:rPr lang="en-US" sz="1800" dirty="0" smtClean="0"/>
              <a:t>, Preservation Timber Framing, September 2012</a:t>
            </a:r>
            <a:endParaRPr lang="en-US" sz="1800" dirty="0"/>
          </a:p>
        </p:txBody>
      </p:sp>
      <p:pic>
        <p:nvPicPr>
          <p:cNvPr id="3" name="Content Placeholder 2" descr="014 Basement, Rotten carrying timber, hole under door threshold.jpg"/>
          <p:cNvPicPr>
            <a:picLocks noGrp="1" noChangeAspect="1"/>
          </p:cNvPicPr>
          <p:nvPr>
            <p:ph idx="1"/>
          </p:nvPr>
        </p:nvPicPr>
        <p:blipFill>
          <a:blip r:embed="rId3" cstate="email">
            <a:extLst>
              <a:ext uri="{28A0092B-C50C-407E-A947-70E740481C1C}">
                <a14:useLocalDpi xmlns:a14="http://schemas.microsoft.com/office/drawing/2010/main"/>
              </a:ext>
            </a:extLst>
          </a:blip>
          <a:srcRect l="-2667" r="-2667"/>
          <a:stretch>
            <a:fillRect/>
          </a:stretch>
        </p:blipFill>
        <p:spPr>
          <a:xfrm>
            <a:off x="457200" y="403225"/>
            <a:ext cx="8229600" cy="5208588"/>
          </a:xfrm>
        </p:spPr>
      </p:pic>
    </p:spTree>
    <p:extLst>
      <p:ext uri="{BB962C8B-B14F-4D97-AF65-F5344CB8AC3E}">
        <p14:creationId xmlns:p14="http://schemas.microsoft.com/office/powerpoint/2010/main" val="17699118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TotalTime>
  <Words>5366</Words>
  <Application>Microsoft Macintosh PowerPoint</Application>
  <PresentationFormat>On-screen Show (4:3)</PresentationFormat>
  <Paragraphs>333</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PowerPoint Presentation</vt:lpstr>
      <vt:lpstr>Demeritt House Summer Kitchen, Room 302 NH Profiles Magazine, Doug Armsden, October 1955</vt:lpstr>
      <vt:lpstr>Demeritt House Front Stair Hall, Room 102 Doug Armsden, NH Profiles Magazine, October 1955</vt:lpstr>
      <vt:lpstr>Demeritt House Exterior Front, “Room 001,” Wall C John Butler, Preservation Timber Framing, January 2012</vt:lpstr>
      <vt:lpstr>Middleton Old Town Hall Exterior Front Jessica MilNeil, Preservation Timber Framing, September 2012</vt:lpstr>
      <vt:lpstr>Middleton Old Town Hall Meetinghouse, East Wall, Pulpit Jessica MilNeil, Preservation Timber Framing, September 2012</vt:lpstr>
      <vt:lpstr>MOTH meetinghouse Box Pews, center aisle Jessica MilNeil, Preservation Timber Framing, September 2012</vt:lpstr>
      <vt:lpstr>MOTH Meetingouse Mural Detail, SE corner, evidence of flaking, cracking Jessica MilNeil, Preservation Timber Framing, September 2012</vt:lpstr>
      <vt:lpstr>Middleton Old Town Hall West Sill, at basement entrance, extensive rot Jessica MilNeil, Preservation Timber Framing, September 2012</vt:lpstr>
      <vt:lpstr>Middleton Old Town Hall Layout Front Iso Jessica MilNeil, Preservation Timber Framing, February 2013</vt:lpstr>
      <vt:lpstr>Middleton Old Town Hall Layout Sill Level Jessica MilNeil, Preservation Timber Framing, September 2012</vt:lpstr>
      <vt:lpstr>MOTH, Schoolhouse Attic Facing north gable,  west pitch Jessica MilNeil, Preservation Timber Framing, February 2013</vt:lpstr>
      <vt:lpstr>MOTH, Schoolhouse attic West rafter, Bent 3, rafter-tie-plate connection, or lack thereof Jessica MilNeil, Preservation Timber Framing, September 2012</vt:lpstr>
      <vt:lpstr>MOTH Meetinghouse Mural, Southwest corner Jessica MilNeil, Preservation Timber Framing, February 2013</vt:lpstr>
      <vt:lpstr>Middleton Old Town Hall - Existing Conditions Assessment, May 2013 Preservation Timber Framing, New Hampshire Preservation Alliance (NHPA), NH Land and Community Heritage Investment Program (LCHIP)</vt:lpstr>
      <vt:lpstr>Demeritt House History of the Town of Durham, 1913</vt:lpstr>
      <vt:lpstr>Demeritt House Exterior Front, “Room 001,” Wall C John Butler, Preservation Timber Framing, January 2012</vt:lpstr>
      <vt:lpstr>Front and Rear Elevations Jessica MilNeil, Preservation Timber Framing, August 2012</vt:lpstr>
      <vt:lpstr>Demeritt House First Floor Plan Jessica MilNeil, Preservation Timber Framing, August 2012</vt:lpstr>
      <vt:lpstr>Demeritt House Second floor, from NW corner Fourteen 8”x8”x32’ tie girts</vt:lpstr>
      <vt:lpstr>Demeritt House Ell Tie Beam – Plate Connection Half-dovetail joint</vt:lpstr>
      <vt:lpstr>Pink Room, Room 101 Dan and Pete revealing floor stenciling</vt:lpstr>
      <vt:lpstr>Asher Benjamin A Country Builder’s Assistant, 2nd ed. 1798 New Hampshire Historical Society</vt:lpstr>
      <vt:lpstr>Demeritt House Front Stair Hall, Room 102 Doug Armsden, NH Profiles Magazine, October 1955</vt:lpstr>
      <vt:lpstr>Front Stair Hall, Room 102, Wall A, Outlined John Butler, January 2012  </vt:lpstr>
      <vt:lpstr>Front Stair Hall, Room 102, Wall C, outlined John Butler, January 2012</vt:lpstr>
      <vt:lpstr>Summer Kitchen, Room 302 NH Profiles Magazine, Doug Armsden, October 1955 </vt:lpstr>
      <vt:lpstr>Summer Kitchen, Room 302, Wall A, outlined John Butler, January 2012</vt:lpstr>
      <vt:lpstr>Demeritt House Blue Room, Room 105 Doug Armsden, NH Profiles Magazine, October 1955</vt:lpstr>
      <vt:lpstr>Blue Parlor, Room 105, Wall C, outlined John Butler, January 2012</vt:lpstr>
      <vt:lpstr>Pink Room, Room 101, Wall D, outlined John Butler, January 2012</vt:lpstr>
      <vt:lpstr>Pink Room, Room 101, Wall B, outlined John Butler, January 2012</vt:lpstr>
      <vt:lpstr>101.B.12   Wainscot, 23” x 17’ one piece  good condition, wrought nails</vt:lpstr>
      <vt:lpstr>101.D.19   Fireplace Surround Pinned mortise and tenons, fielded panel wall</vt:lpstr>
      <vt:lpstr>105.C.50   Pulvinated, or breasted, panel</vt:lpstr>
      <vt:lpstr>Blue Bedroom, Room 201, Wall D, outlined John Butler, January 2012</vt:lpstr>
      <vt:lpstr>201.B.5 Crown, left side wrought nails</vt:lpstr>
      <vt:lpstr>201.D.17 Fireplace “Frieze”, below mantel Diagonal reeding, cut nails, a few broken reeds</vt:lpstr>
      <vt:lpstr>Blue bedroom, Room 201, Wall D Door casing detail</vt:lpstr>
      <vt:lpstr>Albert DeMeritt History of the Town of Durham, 1913</vt:lpstr>
      <vt:lpstr>Exterior front eave, “Room 001,” Wall C John Butler, January 2012</vt:lpstr>
      <vt:lpstr>Ell, Exterior west eave, “Room 002,” Wall B John Butler, January 2012</vt:lpstr>
      <vt:lpstr>Exterior rear eave, “Room 001,” Wall A John Butler, January 2012</vt:lpstr>
      <vt:lpstr>Ell, Exterior rear gable, “Room 002,” Wall A John Butler, January 2012</vt:lpstr>
      <vt:lpstr>Blue Parlor, Room 105, Wall A, outlined John Butler, January 2012</vt:lpstr>
      <vt:lpstr>203.B.12 Mantel cut nails</vt:lpstr>
      <vt:lpstr>105.C.49 Upper rail (above fireplace surround) Wrought nails, tenons</vt:lpstr>
      <vt:lpstr>Demeritt House Trim Trailer August 2012</vt:lpstr>
      <vt:lpstr>Summer Kitchen, Room 302, “Wall E” Ceiling lath removal with Pete Dellea and Reese Crotteau</vt:lpstr>
      <vt:lpstr>Blue Bedroom, Room 201, Wall C, outlined Sash and Shutters before dismantling </vt:lpstr>
      <vt:lpstr>Blue Bedroom, Room 201, Subwall C Subwall framing creates cavity for sliding shutter</vt:lpstr>
      <vt:lpstr>Pink Room, Room 101, Subwall C Subwall framing (alternate) creates cavity for sliding shutter</vt:lpstr>
      <vt:lpstr>Ell Exterior, “Room 002,” Walls A &amp; D Weather-jointed sheathing Northwest corner</vt:lpstr>
      <vt:lpstr>Exterior, Room 001, Wall A Sheathing labeling at Ell gable</vt:lpstr>
      <vt:lpstr>Demeritt House frame Northeast corner August 2012</vt:lpstr>
      <vt:lpstr>Ell Frame Dismantling Dave Ewing, Jim Rudolf, Brian Cox, Andrew Cushing July 2012</vt:lpstr>
      <vt:lpstr>Ell Bent 1 post removal Scott Lewis and Dave Ewing</vt:lpstr>
      <vt:lpstr>Ell Bent 1 Post Detail “Dragon” spike </vt:lpstr>
      <vt:lpstr>Demeritt House Frame Model Jessica MilNeil, August 2012</vt:lpstr>
      <vt:lpstr>Demeritt House Frame Model Front chimney elevation August 2012</vt:lpstr>
      <vt:lpstr>Chimney mid-dismantling Plan view, three flues</vt:lpstr>
      <vt:lpstr>Demeritt House Frame, Wall D First Crane Day</vt:lpstr>
      <vt:lpstr>Demeritt House Frame, Wall D First Crane Day</vt:lpstr>
      <vt:lpstr>Demeritt House Frame First Crane Day Arron Sturgis, Scott Lewis, Jessica MilNeil, Seth Rowell</vt:lpstr>
      <vt:lpstr>Front Stairs Marine-wrapped Second crane day</vt:lpstr>
      <vt:lpstr>Demeritt House (in trailers) Jim Rudolf, Scott Lewis</vt:lpstr>
      <vt:lpstr>Demeritt House First floor framing, and remaining chimney mass Attentive crew</vt:lpstr>
    </vt:vector>
  </TitlesOfParts>
  <Company>Preservation Timber Framing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Arron  Sturgis</dc:creator>
  <cp:lastModifiedBy>Arron Sturgis</cp:lastModifiedBy>
  <cp:revision>35</cp:revision>
  <cp:lastPrinted>2014-03-17T19:29:22Z</cp:lastPrinted>
  <dcterms:created xsi:type="dcterms:W3CDTF">2014-03-14T14:33:34Z</dcterms:created>
  <dcterms:modified xsi:type="dcterms:W3CDTF">2014-03-17T20:49:17Z</dcterms:modified>
</cp:coreProperties>
</file>